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Roboto"/>
      <p:regular r:id="rId36"/>
      <p:bold r:id="rId37"/>
      <p:italic r:id="rId38"/>
      <p:boldItalic r:id="rId39"/>
    </p:embeddedFont>
    <p:embeddedFont>
      <p:font typeface="Helvetica Neue"/>
      <p:regular r:id="rId40"/>
      <p:bold r:id="rId41"/>
      <p:italic r:id="rId42"/>
      <p:boldItalic r:id="rId43"/>
    </p:embeddedFont>
    <p:embeddedFont>
      <p:font typeface="Helvetica Neue Light"/>
      <p:regular r:id="rId44"/>
      <p:bold r:id="rId45"/>
      <p:italic r:id="rId46"/>
      <p:boldItalic r:id="rId47"/>
    </p:embeddedFont>
    <p:embeddedFont>
      <p:font typeface="Caveat Brush"/>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B6E3E2-E6C6-4511-9673-62079582AE7B}">
  <a:tblStyle styleId="{1DB6E3E2-E6C6-4511-9673-62079582AE7B}"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5.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7.xml"/><Relationship Id="rId44" Type="http://schemas.openxmlformats.org/officeDocument/2006/relationships/font" Target="fonts/HelveticaNeueLight-regular.fntdata"/><Relationship Id="rId21" Type="http://schemas.openxmlformats.org/officeDocument/2006/relationships/slide" Target="slides/slide16.xml"/><Relationship Id="rId43" Type="http://schemas.openxmlformats.org/officeDocument/2006/relationships/font" Target="fonts/HelveticaNeue-boldItalic.fntdata"/><Relationship Id="rId24" Type="http://schemas.openxmlformats.org/officeDocument/2006/relationships/slide" Target="slides/slide19.xml"/><Relationship Id="rId46" Type="http://schemas.openxmlformats.org/officeDocument/2006/relationships/font" Target="fonts/HelveticaNeueLight-italic.fntdata"/><Relationship Id="rId23" Type="http://schemas.openxmlformats.org/officeDocument/2006/relationships/slide" Target="slides/slide18.xml"/><Relationship Id="rId45" Type="http://schemas.openxmlformats.org/officeDocument/2006/relationships/font" Target="fonts/HelveticaNeue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CaveatBrush-regular.fntdata"/><Relationship Id="rId25" Type="http://schemas.openxmlformats.org/officeDocument/2006/relationships/slide" Target="slides/slide20.xml"/><Relationship Id="rId47" Type="http://schemas.openxmlformats.org/officeDocument/2006/relationships/font" Target="fonts/HelveticaNeueLight-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0a7a439ab0_0_1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0a7a439ab0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0a7a439ab0_0_1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0a7a439ab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Define herb walks during presentation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087e01c86f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087e01c86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Define herb walks during presentation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0a7a439ab0_0_1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0a7a439ab0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Define herb walks during presentation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612a5605af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612a5605a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a7a439ab0_0_1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0a7a439ab0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0a7a439ab0_0_1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0a7a439ab0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612a5605af_0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612a5605a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6b6e198d5f_0_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6b6e198d5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6b6e198d5f_0_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6b6e198d5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d32cc8054f_0_2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d32cc8054f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6b6e198d5f_0_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6b6e198d5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b6e198d5f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6b6e198d5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6b6e198d5f_0_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6b6e198d5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6b6e198d5f_0_1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6b6e198d5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6b6e198d5f_0_1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6b6e198d5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6b6e198d5f_0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6b6e198d5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c28cfdafc8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c28cfdaf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87e01c86f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087e01c86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b7ab68bc2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6b7ab68bc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612a5605af_0_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612a5605a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Recurring Volunteer opps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0a7a439ab0_0_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10a7a439ab0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612a5605af_0_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612a5605a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32cc8054f_0_2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32cc8054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6b7ab68bc2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6b7ab68b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0891263881_0_9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0891263881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0a7a439ab0_0_1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0a7a439ab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6b7ab68bc2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6b7ab68bc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6b6e198d5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6b6e198d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4843" r="0" t="0"/>
          <a:stretch/>
        </p:blipFill>
        <p:spPr>
          <a:xfrm>
            <a:off x="0" y="1412525"/>
            <a:ext cx="7443602" cy="2318450"/>
          </a:xfrm>
          <a:prstGeom prst="rect">
            <a:avLst/>
          </a:prstGeom>
          <a:noFill/>
          <a:ln>
            <a:noFill/>
          </a:ln>
        </p:spPr>
      </p:pic>
      <p:pic>
        <p:nvPicPr>
          <p:cNvPr id="11" name="Google Shape;11;p2"/>
          <p:cNvPicPr preferRelativeResize="0"/>
          <p:nvPr/>
        </p:nvPicPr>
        <p:blipFill>
          <a:blip r:embed="rId3">
            <a:alphaModFix amt="80000"/>
          </a:blip>
          <a:stretch>
            <a:fillRect/>
          </a:stretch>
        </p:blipFill>
        <p:spPr>
          <a:xfrm>
            <a:off x="0" y="0"/>
            <a:ext cx="9144000" cy="5143500"/>
          </a:xfrm>
          <a:prstGeom prst="rect">
            <a:avLst/>
          </a:prstGeom>
          <a:noFill/>
          <a:ln>
            <a:noFill/>
          </a:ln>
        </p:spPr>
      </p:pic>
      <p:sp>
        <p:nvSpPr>
          <p:cNvPr id="12" name="Google Shape;12;p2"/>
          <p:cNvSpPr txBox="1"/>
          <p:nvPr>
            <p:ph type="ctrTitle"/>
          </p:nvPr>
        </p:nvSpPr>
        <p:spPr>
          <a:xfrm>
            <a:off x="685800" y="1646275"/>
            <a:ext cx="5451900" cy="1851000"/>
          </a:xfrm>
          <a:prstGeom prst="rect">
            <a:avLst/>
          </a:prstGeom>
        </p:spPr>
        <p:txBody>
          <a:bodyPr anchorCtr="0" anchor="ctr"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type="blank">
  <p:cSld name="BLANK">
    <p:spTree>
      <p:nvGrpSpPr>
        <p:cNvPr id="66" name="Shape 66"/>
        <p:cNvGrpSpPr/>
        <p:nvPr/>
      </p:nvGrpSpPr>
      <p:grpSpPr>
        <a:xfrm>
          <a:off x="0" y="0"/>
          <a:ext cx="0" cy="0"/>
          <a:chOff x="0" y="0"/>
          <a:chExt cx="0" cy="0"/>
        </a:xfrm>
      </p:grpSpPr>
      <p:sp>
        <p:nvSpPr>
          <p:cNvPr id="67" name="Google Shape;67;p1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8" name="Google Shape;68;p11"/>
          <p:cNvPicPr preferRelativeResize="0"/>
          <p:nvPr/>
        </p:nvPicPr>
        <p:blipFill>
          <a:blip r:embed="rId2">
            <a:alphaModFix amt="50000"/>
          </a:blip>
          <a:stretch>
            <a:fillRect/>
          </a:stretch>
        </p:blipFill>
        <p:spPr>
          <a:xfrm>
            <a:off x="0" y="0"/>
            <a:ext cx="914400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spTree>
      <p:nvGrpSpPr>
        <p:cNvPr id="69" name="Shape 69"/>
        <p:cNvGrpSpPr/>
        <p:nvPr/>
      </p:nvGrpSpPr>
      <p:grpSpPr>
        <a:xfrm>
          <a:off x="0" y="0"/>
          <a:ext cx="0" cy="0"/>
          <a:chOff x="0" y="0"/>
          <a:chExt cx="0" cy="0"/>
        </a:xfrm>
      </p:grpSpPr>
      <p:sp>
        <p:nvSpPr>
          <p:cNvPr id="70" name="Google Shape;70;p1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2"/>
          <p:cNvPicPr preferRelativeResize="0"/>
          <p:nvPr/>
        </p:nvPicPr>
        <p:blipFill>
          <a:blip r:embed="rId2">
            <a:alphaModFix amt="75000"/>
          </a:blip>
          <a:stretch>
            <a:fill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_AND_BODY_1_1">
    <p:spTree>
      <p:nvGrpSpPr>
        <p:cNvPr id="72" name="Shape 72"/>
        <p:cNvGrpSpPr/>
        <p:nvPr/>
      </p:nvGrpSpPr>
      <p:grpSpPr>
        <a:xfrm>
          <a:off x="0" y="0"/>
          <a:ext cx="0" cy="0"/>
          <a:chOff x="0" y="0"/>
          <a:chExt cx="0" cy="0"/>
        </a:xfrm>
      </p:grpSpPr>
      <p:sp>
        <p:nvSpPr>
          <p:cNvPr id="73" name="Google Shape;73;p13"/>
          <p:cNvSpPr txBox="1"/>
          <p:nvPr>
            <p:ph idx="1" type="body"/>
          </p:nvPr>
        </p:nvSpPr>
        <p:spPr>
          <a:xfrm>
            <a:off x="491133" y="1560463"/>
            <a:ext cx="8161800" cy="3214800"/>
          </a:xfrm>
          <a:prstGeom prst="rect">
            <a:avLst/>
          </a:prstGeom>
          <a:noFill/>
          <a:ln>
            <a:noFill/>
          </a:ln>
        </p:spPr>
        <p:txBody>
          <a:bodyPr anchorCtr="0" anchor="t" bIns="32750" lIns="32750" spcFirstLastPara="1" rIns="32750" wrap="square" tIns="32750">
            <a:noAutofit/>
          </a:bodyPr>
          <a:lstStyle>
            <a:lvl1pPr indent="-317500" lvl="0" marL="457200" rtl="0" algn="l">
              <a:lnSpc>
                <a:spcPct val="90000"/>
              </a:lnSpc>
              <a:spcBef>
                <a:spcPts val="2100"/>
              </a:spcBef>
              <a:spcAft>
                <a:spcPts val="0"/>
              </a:spcAft>
              <a:buClr>
                <a:srgbClr val="000000"/>
              </a:buClr>
              <a:buSzPts val="1400"/>
              <a:buChar char="✔"/>
              <a:defRPr/>
            </a:lvl1pPr>
            <a:lvl2pPr indent="-317500" lvl="1" marL="914400" rtl="0" algn="l">
              <a:lnSpc>
                <a:spcPct val="90000"/>
              </a:lnSpc>
              <a:spcBef>
                <a:spcPts val="2100"/>
              </a:spcBef>
              <a:spcAft>
                <a:spcPts val="0"/>
              </a:spcAft>
              <a:buClr>
                <a:srgbClr val="000000"/>
              </a:buClr>
              <a:buSzPts val="1400"/>
              <a:buChar char="○"/>
              <a:defRPr/>
            </a:lvl2pPr>
            <a:lvl3pPr indent="-317500" lvl="2" marL="1371600" rtl="0" algn="l">
              <a:lnSpc>
                <a:spcPct val="90000"/>
              </a:lnSpc>
              <a:spcBef>
                <a:spcPts val="2100"/>
              </a:spcBef>
              <a:spcAft>
                <a:spcPts val="0"/>
              </a:spcAft>
              <a:buClr>
                <a:srgbClr val="000000"/>
              </a:buClr>
              <a:buSzPts val="1400"/>
              <a:buChar char="■"/>
              <a:defRPr/>
            </a:lvl3pPr>
            <a:lvl4pPr indent="-317500" lvl="3" marL="1828800" rtl="0" algn="l">
              <a:lnSpc>
                <a:spcPct val="90000"/>
              </a:lnSpc>
              <a:spcBef>
                <a:spcPts val="2100"/>
              </a:spcBef>
              <a:spcAft>
                <a:spcPts val="0"/>
              </a:spcAft>
              <a:buClr>
                <a:srgbClr val="000000"/>
              </a:buClr>
              <a:buSzPts val="1400"/>
              <a:buChar char="●"/>
              <a:defRPr/>
            </a:lvl4pPr>
            <a:lvl5pPr indent="-317500" lvl="4" marL="2286000" rtl="0" algn="l">
              <a:lnSpc>
                <a:spcPct val="90000"/>
              </a:lnSpc>
              <a:spcBef>
                <a:spcPts val="2100"/>
              </a:spcBef>
              <a:spcAft>
                <a:spcPts val="0"/>
              </a:spcAft>
              <a:buClr>
                <a:srgbClr val="000000"/>
              </a:buClr>
              <a:buSzPts val="1400"/>
              <a:buChar char="○"/>
              <a:defRPr/>
            </a:lvl5pPr>
            <a:lvl6pPr indent="-317500" lvl="5" marL="2743200" rtl="0" algn="l">
              <a:lnSpc>
                <a:spcPct val="90000"/>
              </a:lnSpc>
              <a:spcBef>
                <a:spcPts val="2100"/>
              </a:spcBef>
              <a:spcAft>
                <a:spcPts val="0"/>
              </a:spcAft>
              <a:buClr>
                <a:srgbClr val="000000"/>
              </a:buClr>
              <a:buSzPts val="1400"/>
              <a:buChar char="■"/>
              <a:defRPr/>
            </a:lvl6pPr>
            <a:lvl7pPr indent="-304800" lvl="6" marL="3200400" rtl="0" algn="l">
              <a:lnSpc>
                <a:spcPct val="90000"/>
              </a:lnSpc>
              <a:spcBef>
                <a:spcPts val="2100"/>
              </a:spcBef>
              <a:spcAft>
                <a:spcPts val="0"/>
              </a:spcAft>
              <a:buClr>
                <a:srgbClr val="000000"/>
              </a:buClr>
              <a:buSzPts val="1200"/>
              <a:buChar char="●"/>
              <a:defRPr/>
            </a:lvl7pPr>
            <a:lvl8pPr indent="-317500" lvl="7" marL="3657600" rtl="0" algn="l">
              <a:lnSpc>
                <a:spcPct val="90000"/>
              </a:lnSpc>
              <a:spcBef>
                <a:spcPts val="2100"/>
              </a:spcBef>
              <a:spcAft>
                <a:spcPts val="0"/>
              </a:spcAft>
              <a:buClr>
                <a:srgbClr val="000000"/>
              </a:buClr>
              <a:buSzPts val="1400"/>
              <a:buChar char="○"/>
              <a:defRPr/>
            </a:lvl8pPr>
            <a:lvl9pPr indent="-317500" lvl="8" marL="4114800" rtl="0" algn="l">
              <a:lnSpc>
                <a:spcPct val="90000"/>
              </a:lnSpc>
              <a:spcBef>
                <a:spcPts val="2100"/>
              </a:spcBef>
              <a:spcAft>
                <a:spcPts val="0"/>
              </a:spcAft>
              <a:buClr>
                <a:srgbClr val="000000"/>
              </a:buClr>
              <a:buSzPts val="1400"/>
              <a:buChar char="■"/>
              <a:defRPr/>
            </a:lvl9pPr>
          </a:lstStyle>
          <a:p/>
        </p:txBody>
      </p:sp>
      <p:sp>
        <p:nvSpPr>
          <p:cNvPr id="74" name="Google Shape;74;p13"/>
          <p:cNvSpPr txBox="1"/>
          <p:nvPr>
            <p:ph idx="2" type="body"/>
          </p:nvPr>
        </p:nvSpPr>
        <p:spPr>
          <a:xfrm>
            <a:off x="491133" y="745125"/>
            <a:ext cx="8161800" cy="354300"/>
          </a:xfrm>
          <a:prstGeom prst="rect">
            <a:avLst/>
          </a:prstGeom>
          <a:noFill/>
          <a:ln>
            <a:noFill/>
          </a:ln>
        </p:spPr>
        <p:txBody>
          <a:bodyPr anchorCtr="0" anchor="t" bIns="32750" lIns="32750" spcFirstLastPara="1" rIns="32750" wrap="square" tIns="32750">
            <a:noAutofit/>
          </a:bodyPr>
          <a:lstStyle>
            <a:lvl1pPr indent="-228600" lvl="0" marL="457200" rtl="0" algn="l">
              <a:lnSpc>
                <a:spcPct val="100000"/>
              </a:lnSpc>
              <a:spcBef>
                <a:spcPts val="0"/>
              </a:spcBef>
              <a:spcAft>
                <a:spcPts val="0"/>
              </a:spcAft>
              <a:buClr>
                <a:srgbClr val="000000"/>
              </a:buClr>
              <a:buSzPts val="2400"/>
              <a:buFont typeface="Helvetica Neue"/>
              <a:buNone/>
              <a:defRPr b="1" sz="2400"/>
            </a:lvl1pPr>
            <a:lvl2pPr indent="-317500" lvl="1" marL="914400" rtl="0" algn="l">
              <a:lnSpc>
                <a:spcPct val="90000"/>
              </a:lnSpc>
              <a:spcBef>
                <a:spcPts val="2100"/>
              </a:spcBef>
              <a:spcAft>
                <a:spcPts val="0"/>
              </a:spcAft>
              <a:buClr>
                <a:srgbClr val="000000"/>
              </a:buClr>
              <a:buSzPts val="1400"/>
              <a:buChar char="○"/>
              <a:defRPr/>
            </a:lvl2pPr>
            <a:lvl3pPr indent="-317500" lvl="2" marL="1371600" rtl="0" algn="l">
              <a:lnSpc>
                <a:spcPct val="90000"/>
              </a:lnSpc>
              <a:spcBef>
                <a:spcPts val="2100"/>
              </a:spcBef>
              <a:spcAft>
                <a:spcPts val="0"/>
              </a:spcAft>
              <a:buClr>
                <a:srgbClr val="000000"/>
              </a:buClr>
              <a:buSzPts val="1400"/>
              <a:buChar char="■"/>
              <a:defRPr/>
            </a:lvl3pPr>
            <a:lvl4pPr indent="-317500" lvl="3" marL="1828800" rtl="0" algn="l">
              <a:lnSpc>
                <a:spcPct val="90000"/>
              </a:lnSpc>
              <a:spcBef>
                <a:spcPts val="2100"/>
              </a:spcBef>
              <a:spcAft>
                <a:spcPts val="0"/>
              </a:spcAft>
              <a:buClr>
                <a:srgbClr val="000000"/>
              </a:buClr>
              <a:buSzPts val="1400"/>
              <a:buChar char="●"/>
              <a:defRPr/>
            </a:lvl4pPr>
            <a:lvl5pPr indent="-317500" lvl="4" marL="2286000" rtl="0" algn="l">
              <a:lnSpc>
                <a:spcPct val="90000"/>
              </a:lnSpc>
              <a:spcBef>
                <a:spcPts val="2100"/>
              </a:spcBef>
              <a:spcAft>
                <a:spcPts val="0"/>
              </a:spcAft>
              <a:buClr>
                <a:srgbClr val="000000"/>
              </a:buClr>
              <a:buSzPts val="1400"/>
              <a:buChar char="○"/>
              <a:defRPr/>
            </a:lvl5pPr>
            <a:lvl6pPr indent="-317500" lvl="5" marL="2743200" rtl="0" algn="l">
              <a:lnSpc>
                <a:spcPct val="90000"/>
              </a:lnSpc>
              <a:spcBef>
                <a:spcPts val="2100"/>
              </a:spcBef>
              <a:spcAft>
                <a:spcPts val="0"/>
              </a:spcAft>
              <a:buClr>
                <a:srgbClr val="000000"/>
              </a:buClr>
              <a:buSzPts val="1400"/>
              <a:buChar char="■"/>
              <a:defRPr/>
            </a:lvl6pPr>
            <a:lvl7pPr indent="-304800" lvl="6" marL="3200400" rtl="0" algn="l">
              <a:lnSpc>
                <a:spcPct val="90000"/>
              </a:lnSpc>
              <a:spcBef>
                <a:spcPts val="2100"/>
              </a:spcBef>
              <a:spcAft>
                <a:spcPts val="0"/>
              </a:spcAft>
              <a:buClr>
                <a:srgbClr val="000000"/>
              </a:buClr>
              <a:buSzPts val="1200"/>
              <a:buChar char="●"/>
              <a:defRPr/>
            </a:lvl7pPr>
            <a:lvl8pPr indent="-317500" lvl="7" marL="3657600" rtl="0" algn="l">
              <a:lnSpc>
                <a:spcPct val="90000"/>
              </a:lnSpc>
              <a:spcBef>
                <a:spcPts val="2100"/>
              </a:spcBef>
              <a:spcAft>
                <a:spcPts val="0"/>
              </a:spcAft>
              <a:buClr>
                <a:srgbClr val="000000"/>
              </a:buClr>
              <a:buSzPts val="1400"/>
              <a:buChar char="○"/>
              <a:defRPr/>
            </a:lvl8pPr>
            <a:lvl9pPr indent="-317500" lvl="8" marL="4114800" rtl="0" algn="l">
              <a:lnSpc>
                <a:spcPct val="90000"/>
              </a:lnSpc>
              <a:spcBef>
                <a:spcPts val="2100"/>
              </a:spcBef>
              <a:spcAft>
                <a:spcPts val="0"/>
              </a:spcAft>
              <a:buClr>
                <a:srgbClr val="000000"/>
              </a:buClr>
              <a:buSzPts val="1400"/>
              <a:buChar char="■"/>
              <a:defRPr/>
            </a:lvl9pPr>
          </a:lstStyle>
          <a:p/>
        </p:txBody>
      </p:sp>
      <p:sp>
        <p:nvSpPr>
          <p:cNvPr id="75" name="Google Shape;75;p13"/>
          <p:cNvSpPr txBox="1"/>
          <p:nvPr>
            <p:ph type="title"/>
          </p:nvPr>
        </p:nvSpPr>
        <p:spPr>
          <a:xfrm>
            <a:off x="491133" y="232172"/>
            <a:ext cx="8161800" cy="535800"/>
          </a:xfrm>
          <a:prstGeom prst="rect">
            <a:avLst/>
          </a:prstGeom>
          <a:noFill/>
          <a:ln>
            <a:noFill/>
          </a:ln>
        </p:spPr>
        <p:txBody>
          <a:bodyPr anchorCtr="0" anchor="t" bIns="32750" lIns="32750" spcFirstLastPara="1" rIns="32750" wrap="square" tIns="32750">
            <a:noAutofit/>
          </a:bodyPr>
          <a:lstStyle>
            <a:lvl1pPr lvl="0" rtl="0" algn="l">
              <a:lnSpc>
                <a:spcPct val="80000"/>
              </a:lnSpc>
              <a:spcBef>
                <a:spcPts val="0"/>
              </a:spcBef>
              <a:spcAft>
                <a:spcPts val="0"/>
              </a:spcAft>
              <a:buClr>
                <a:srgbClr val="000000"/>
              </a:buClr>
              <a:buSzPts val="1200"/>
              <a:buNone/>
              <a:defRPr/>
            </a:lvl1pPr>
            <a:lvl2pPr lvl="1" rtl="0" algn="l">
              <a:lnSpc>
                <a:spcPct val="80000"/>
              </a:lnSpc>
              <a:spcBef>
                <a:spcPts val="0"/>
              </a:spcBef>
              <a:spcAft>
                <a:spcPts val="0"/>
              </a:spcAft>
              <a:buClr>
                <a:srgbClr val="000000"/>
              </a:buClr>
              <a:buSzPts val="1200"/>
              <a:buNone/>
              <a:defRPr/>
            </a:lvl2pPr>
            <a:lvl3pPr lvl="2" rtl="0" algn="l">
              <a:lnSpc>
                <a:spcPct val="80000"/>
              </a:lnSpc>
              <a:spcBef>
                <a:spcPts val="0"/>
              </a:spcBef>
              <a:spcAft>
                <a:spcPts val="0"/>
              </a:spcAft>
              <a:buClr>
                <a:srgbClr val="000000"/>
              </a:buClr>
              <a:buSzPts val="1200"/>
              <a:buNone/>
              <a:defRPr/>
            </a:lvl3pPr>
            <a:lvl4pPr lvl="3" rtl="0" algn="l">
              <a:lnSpc>
                <a:spcPct val="80000"/>
              </a:lnSpc>
              <a:spcBef>
                <a:spcPts val="0"/>
              </a:spcBef>
              <a:spcAft>
                <a:spcPts val="0"/>
              </a:spcAft>
              <a:buClr>
                <a:srgbClr val="000000"/>
              </a:buClr>
              <a:buSzPts val="1200"/>
              <a:buNone/>
              <a:defRPr/>
            </a:lvl4pPr>
            <a:lvl5pPr lvl="4" rtl="0" algn="l">
              <a:lnSpc>
                <a:spcPct val="80000"/>
              </a:lnSpc>
              <a:spcBef>
                <a:spcPts val="0"/>
              </a:spcBef>
              <a:spcAft>
                <a:spcPts val="0"/>
              </a:spcAft>
              <a:buClr>
                <a:srgbClr val="000000"/>
              </a:buClr>
              <a:buSzPts val="1200"/>
              <a:buNone/>
              <a:defRPr/>
            </a:lvl5pPr>
            <a:lvl6pPr lvl="5" rtl="0" algn="l">
              <a:lnSpc>
                <a:spcPct val="80000"/>
              </a:lnSpc>
              <a:spcBef>
                <a:spcPts val="0"/>
              </a:spcBef>
              <a:spcAft>
                <a:spcPts val="0"/>
              </a:spcAft>
              <a:buClr>
                <a:srgbClr val="000000"/>
              </a:buClr>
              <a:buSzPts val="1200"/>
              <a:buNone/>
              <a:defRPr/>
            </a:lvl6pPr>
            <a:lvl7pPr lvl="6" rtl="0" algn="l">
              <a:lnSpc>
                <a:spcPct val="80000"/>
              </a:lnSpc>
              <a:spcBef>
                <a:spcPts val="0"/>
              </a:spcBef>
              <a:spcAft>
                <a:spcPts val="0"/>
              </a:spcAft>
              <a:buClr>
                <a:srgbClr val="000000"/>
              </a:buClr>
              <a:buSzPts val="1200"/>
              <a:buNone/>
              <a:defRPr/>
            </a:lvl7pPr>
            <a:lvl8pPr lvl="7" rtl="0" algn="l">
              <a:lnSpc>
                <a:spcPct val="80000"/>
              </a:lnSpc>
              <a:spcBef>
                <a:spcPts val="0"/>
              </a:spcBef>
              <a:spcAft>
                <a:spcPts val="0"/>
              </a:spcAft>
              <a:buClr>
                <a:srgbClr val="000000"/>
              </a:buClr>
              <a:buSzPts val="1200"/>
              <a:buNone/>
              <a:defRPr/>
            </a:lvl8pPr>
            <a:lvl9pPr lvl="8" rtl="0" algn="l">
              <a:lnSpc>
                <a:spcPct val="80000"/>
              </a:lnSpc>
              <a:spcBef>
                <a:spcPts val="0"/>
              </a:spcBef>
              <a:spcAft>
                <a:spcPts val="0"/>
              </a:spcAft>
              <a:buClr>
                <a:srgbClr val="000000"/>
              </a:buClr>
              <a:buSzPts val="1200"/>
              <a:buNone/>
              <a:defRPr/>
            </a:lvl9pPr>
          </a:lstStyle>
          <a:p/>
        </p:txBody>
      </p:sp>
      <p:sp>
        <p:nvSpPr>
          <p:cNvPr id="76" name="Google Shape;76;p13"/>
          <p:cNvSpPr txBox="1"/>
          <p:nvPr>
            <p:ph idx="12" type="sldNum"/>
          </p:nvPr>
        </p:nvSpPr>
        <p:spPr>
          <a:xfrm>
            <a:off x="4464891" y="4862214"/>
            <a:ext cx="209400" cy="151500"/>
          </a:xfrm>
          <a:prstGeom prst="rect">
            <a:avLst/>
          </a:prstGeom>
          <a:noFill/>
          <a:ln>
            <a:noFill/>
          </a:ln>
        </p:spPr>
        <p:txBody>
          <a:bodyPr anchorCtr="0" anchor="b" bIns="32750" lIns="32750" spcFirstLastPara="1" rIns="32750" wrap="square" tIns="32750">
            <a:noAutofit/>
          </a:bodyPr>
          <a:lstStyle>
            <a:lvl1pPr indent="0" lvl="0" marL="0" rtl="0" algn="ctr">
              <a:lnSpc>
                <a:spcPct val="100000"/>
              </a:lnSpc>
              <a:spcBef>
                <a:spcPts val="0"/>
              </a:spcBef>
              <a:spcAft>
                <a:spcPts val="0"/>
              </a:spcAft>
              <a:buClr>
                <a:srgbClr val="000000"/>
              </a:buClr>
              <a:buSzPts val="800"/>
              <a:buFont typeface="Helvetica Neue"/>
              <a:buNone/>
              <a:defRPr sz="800"/>
            </a:lvl1pPr>
            <a:lvl2pPr indent="0" lvl="1" marL="0" rtl="0" algn="ctr">
              <a:lnSpc>
                <a:spcPct val="100000"/>
              </a:lnSpc>
              <a:spcBef>
                <a:spcPts val="0"/>
              </a:spcBef>
              <a:spcAft>
                <a:spcPts val="0"/>
              </a:spcAft>
              <a:buClr>
                <a:srgbClr val="000000"/>
              </a:buClr>
              <a:buSzPts val="800"/>
              <a:buFont typeface="Helvetica Neue"/>
              <a:buNone/>
              <a:defRPr sz="800"/>
            </a:lvl2pPr>
            <a:lvl3pPr indent="0" lvl="2" marL="0" rtl="0" algn="ctr">
              <a:lnSpc>
                <a:spcPct val="100000"/>
              </a:lnSpc>
              <a:spcBef>
                <a:spcPts val="0"/>
              </a:spcBef>
              <a:spcAft>
                <a:spcPts val="0"/>
              </a:spcAft>
              <a:buClr>
                <a:srgbClr val="000000"/>
              </a:buClr>
              <a:buSzPts val="800"/>
              <a:buFont typeface="Helvetica Neue"/>
              <a:buNone/>
              <a:defRPr sz="800"/>
            </a:lvl3pPr>
            <a:lvl4pPr indent="0" lvl="3" marL="0" rtl="0" algn="ctr">
              <a:lnSpc>
                <a:spcPct val="100000"/>
              </a:lnSpc>
              <a:spcBef>
                <a:spcPts val="0"/>
              </a:spcBef>
              <a:spcAft>
                <a:spcPts val="0"/>
              </a:spcAft>
              <a:buClr>
                <a:srgbClr val="000000"/>
              </a:buClr>
              <a:buSzPts val="800"/>
              <a:buFont typeface="Helvetica Neue"/>
              <a:buNone/>
              <a:defRPr sz="800"/>
            </a:lvl4pPr>
            <a:lvl5pPr indent="0" lvl="4" marL="0" rtl="0" algn="ctr">
              <a:lnSpc>
                <a:spcPct val="100000"/>
              </a:lnSpc>
              <a:spcBef>
                <a:spcPts val="0"/>
              </a:spcBef>
              <a:spcAft>
                <a:spcPts val="0"/>
              </a:spcAft>
              <a:buClr>
                <a:srgbClr val="000000"/>
              </a:buClr>
              <a:buSzPts val="800"/>
              <a:buFont typeface="Helvetica Neue"/>
              <a:buNone/>
              <a:defRPr sz="800"/>
            </a:lvl5pPr>
            <a:lvl6pPr indent="0" lvl="5" marL="0" rtl="0" algn="ctr">
              <a:lnSpc>
                <a:spcPct val="100000"/>
              </a:lnSpc>
              <a:spcBef>
                <a:spcPts val="0"/>
              </a:spcBef>
              <a:spcAft>
                <a:spcPts val="0"/>
              </a:spcAft>
              <a:buClr>
                <a:srgbClr val="000000"/>
              </a:buClr>
              <a:buSzPts val="800"/>
              <a:buFont typeface="Helvetica Neue"/>
              <a:buNone/>
              <a:defRPr sz="800"/>
            </a:lvl6pPr>
            <a:lvl7pPr indent="0" lvl="6" marL="0" rtl="0" algn="ctr">
              <a:lnSpc>
                <a:spcPct val="100000"/>
              </a:lnSpc>
              <a:spcBef>
                <a:spcPts val="0"/>
              </a:spcBef>
              <a:spcAft>
                <a:spcPts val="0"/>
              </a:spcAft>
              <a:buClr>
                <a:srgbClr val="000000"/>
              </a:buClr>
              <a:buSzPts val="800"/>
              <a:buFont typeface="Helvetica Neue"/>
              <a:buNone/>
              <a:defRPr sz="800"/>
            </a:lvl7pPr>
            <a:lvl8pPr indent="0" lvl="7" marL="0" rtl="0" algn="ctr">
              <a:lnSpc>
                <a:spcPct val="100000"/>
              </a:lnSpc>
              <a:spcBef>
                <a:spcPts val="0"/>
              </a:spcBef>
              <a:spcAft>
                <a:spcPts val="0"/>
              </a:spcAft>
              <a:buClr>
                <a:srgbClr val="000000"/>
              </a:buClr>
              <a:buSzPts val="800"/>
              <a:buFont typeface="Helvetica Neue"/>
              <a:buNone/>
              <a:defRPr sz="800"/>
            </a:lvl8pPr>
            <a:lvl9pPr indent="0" lvl="8" marL="0" rtl="0" algn="ctr">
              <a:lnSpc>
                <a:spcPct val="100000"/>
              </a:lnSpc>
              <a:spcBef>
                <a:spcPts val="0"/>
              </a:spcBef>
              <a:spcAft>
                <a:spcPts val="0"/>
              </a:spcAft>
              <a:buClr>
                <a:srgbClr val="000000"/>
              </a:buClr>
              <a:buSzPts val="800"/>
              <a:buFont typeface="Helvetica Neue"/>
              <a:buNone/>
              <a:defRPr sz="800"/>
            </a:lvl9pPr>
          </a:lstStyle>
          <a:p>
            <a:pPr indent="0" lvl="0" marL="0" rtl="0" algn="ctr">
              <a:spcBef>
                <a:spcPts val="0"/>
              </a:spcBef>
              <a:spcAft>
                <a:spcPts val="0"/>
              </a:spcAft>
              <a:buNone/>
            </a:pPr>
            <a:fld id="{00000000-1234-1234-1234-123412341234}" type="slidenum">
              <a:rPr lang="en"/>
              <a:t>‹#›</a:t>
            </a:fld>
            <a:endParaRPr sz="13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77" name="Shape 77"/>
        <p:cNvGrpSpPr/>
        <p:nvPr/>
      </p:nvGrpSpPr>
      <p:grpSpPr>
        <a:xfrm>
          <a:off x="0" y="0"/>
          <a:ext cx="0" cy="0"/>
          <a:chOff x="0" y="0"/>
          <a:chExt cx="0" cy="0"/>
        </a:xfrm>
      </p:grpSpPr>
      <p:sp>
        <p:nvSpPr>
          <p:cNvPr id="78" name="Google Shape;78;p14"/>
          <p:cNvSpPr txBox="1"/>
          <p:nvPr>
            <p:ph type="title"/>
          </p:nvPr>
        </p:nvSpPr>
        <p:spPr>
          <a:xfrm>
            <a:off x="669727" y="234404"/>
            <a:ext cx="7804500" cy="1138500"/>
          </a:xfrm>
          <a:prstGeom prst="rect">
            <a:avLst/>
          </a:prstGeom>
          <a:noFill/>
          <a:ln>
            <a:noFill/>
          </a:ln>
        </p:spPr>
        <p:txBody>
          <a:bodyPr anchorCtr="0" anchor="ctr" bIns="32750" lIns="32750" spcFirstLastPara="1" rIns="32750" wrap="square" tIns="32750">
            <a:noAutofit/>
          </a:bodyPr>
          <a:lstStyle>
            <a:lvl1pPr lvl="0" rtl="0" algn="ctr">
              <a:lnSpc>
                <a:spcPct val="100000"/>
              </a:lnSpc>
              <a:spcBef>
                <a:spcPts val="0"/>
              </a:spcBef>
              <a:spcAft>
                <a:spcPts val="0"/>
              </a:spcAft>
              <a:buClr>
                <a:srgbClr val="000000"/>
              </a:buClr>
              <a:buSzPts val="5200"/>
              <a:buFont typeface="Helvetica Neue Light"/>
              <a:buNone/>
              <a:defRPr b="0" sz="5200">
                <a:latin typeface="Helvetica Neue Light"/>
                <a:ea typeface="Helvetica Neue Light"/>
                <a:cs typeface="Helvetica Neue Light"/>
                <a:sym typeface="Helvetica Neue Light"/>
              </a:defRPr>
            </a:lvl1pPr>
            <a:lvl2pPr lvl="1" rtl="0" algn="l">
              <a:lnSpc>
                <a:spcPct val="80000"/>
              </a:lnSpc>
              <a:spcBef>
                <a:spcPts val="0"/>
              </a:spcBef>
              <a:spcAft>
                <a:spcPts val="0"/>
              </a:spcAft>
              <a:buClr>
                <a:srgbClr val="000000"/>
              </a:buClr>
              <a:buSzPts val="1200"/>
              <a:buNone/>
              <a:defRPr/>
            </a:lvl2pPr>
            <a:lvl3pPr lvl="2" rtl="0" algn="l">
              <a:lnSpc>
                <a:spcPct val="80000"/>
              </a:lnSpc>
              <a:spcBef>
                <a:spcPts val="0"/>
              </a:spcBef>
              <a:spcAft>
                <a:spcPts val="0"/>
              </a:spcAft>
              <a:buClr>
                <a:srgbClr val="000000"/>
              </a:buClr>
              <a:buSzPts val="1200"/>
              <a:buNone/>
              <a:defRPr/>
            </a:lvl3pPr>
            <a:lvl4pPr lvl="3" rtl="0" algn="l">
              <a:lnSpc>
                <a:spcPct val="80000"/>
              </a:lnSpc>
              <a:spcBef>
                <a:spcPts val="0"/>
              </a:spcBef>
              <a:spcAft>
                <a:spcPts val="0"/>
              </a:spcAft>
              <a:buClr>
                <a:srgbClr val="000000"/>
              </a:buClr>
              <a:buSzPts val="1200"/>
              <a:buNone/>
              <a:defRPr/>
            </a:lvl4pPr>
            <a:lvl5pPr lvl="4" rtl="0" algn="l">
              <a:lnSpc>
                <a:spcPct val="80000"/>
              </a:lnSpc>
              <a:spcBef>
                <a:spcPts val="0"/>
              </a:spcBef>
              <a:spcAft>
                <a:spcPts val="0"/>
              </a:spcAft>
              <a:buClr>
                <a:srgbClr val="000000"/>
              </a:buClr>
              <a:buSzPts val="1200"/>
              <a:buNone/>
              <a:defRPr/>
            </a:lvl5pPr>
            <a:lvl6pPr lvl="5" rtl="0" algn="l">
              <a:lnSpc>
                <a:spcPct val="80000"/>
              </a:lnSpc>
              <a:spcBef>
                <a:spcPts val="0"/>
              </a:spcBef>
              <a:spcAft>
                <a:spcPts val="0"/>
              </a:spcAft>
              <a:buClr>
                <a:srgbClr val="000000"/>
              </a:buClr>
              <a:buSzPts val="1200"/>
              <a:buNone/>
              <a:defRPr/>
            </a:lvl6pPr>
            <a:lvl7pPr lvl="6" rtl="0" algn="l">
              <a:lnSpc>
                <a:spcPct val="80000"/>
              </a:lnSpc>
              <a:spcBef>
                <a:spcPts val="0"/>
              </a:spcBef>
              <a:spcAft>
                <a:spcPts val="0"/>
              </a:spcAft>
              <a:buClr>
                <a:srgbClr val="000000"/>
              </a:buClr>
              <a:buSzPts val="1200"/>
              <a:buNone/>
              <a:defRPr/>
            </a:lvl7pPr>
            <a:lvl8pPr lvl="7" rtl="0" algn="l">
              <a:lnSpc>
                <a:spcPct val="80000"/>
              </a:lnSpc>
              <a:spcBef>
                <a:spcPts val="0"/>
              </a:spcBef>
              <a:spcAft>
                <a:spcPts val="0"/>
              </a:spcAft>
              <a:buClr>
                <a:srgbClr val="000000"/>
              </a:buClr>
              <a:buSzPts val="1200"/>
              <a:buNone/>
              <a:defRPr/>
            </a:lvl8pPr>
            <a:lvl9pPr lvl="8" rtl="0" algn="l">
              <a:lnSpc>
                <a:spcPct val="80000"/>
              </a:lnSpc>
              <a:spcBef>
                <a:spcPts val="0"/>
              </a:spcBef>
              <a:spcAft>
                <a:spcPts val="0"/>
              </a:spcAft>
              <a:buClr>
                <a:srgbClr val="000000"/>
              </a:buClr>
              <a:buSzPts val="1200"/>
              <a:buNone/>
              <a:defRPr/>
            </a:lvl9pPr>
          </a:lstStyle>
          <a:p/>
        </p:txBody>
      </p:sp>
      <p:sp>
        <p:nvSpPr>
          <p:cNvPr id="79" name="Google Shape;79;p14"/>
          <p:cNvSpPr txBox="1"/>
          <p:nvPr>
            <p:ph idx="12" type="sldNum"/>
          </p:nvPr>
        </p:nvSpPr>
        <p:spPr>
          <a:xfrm>
            <a:off x="4437983" y="4878958"/>
            <a:ext cx="258900" cy="201000"/>
          </a:xfrm>
          <a:prstGeom prst="rect">
            <a:avLst/>
          </a:prstGeom>
          <a:noFill/>
          <a:ln>
            <a:noFill/>
          </a:ln>
        </p:spPr>
        <p:txBody>
          <a:bodyPr anchorCtr="0" anchor="t" bIns="32750" lIns="32750" spcFirstLastPara="1" rIns="32750" wrap="square" tIns="32750">
            <a:noAutofit/>
          </a:bodyPr>
          <a:lstStyle>
            <a:lvl1pPr indent="0" lvl="0"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b="0" i="0" u="none" cap="none" strike="noStrike">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1 1">
  <p:cSld name="BLANK_1_1 2">
    <p:spTree>
      <p:nvGrpSpPr>
        <p:cNvPr id="80" name="Shape 80"/>
        <p:cNvGrpSpPr/>
        <p:nvPr/>
      </p:nvGrpSpPr>
      <p:grpSpPr>
        <a:xfrm>
          <a:off x="0" y="0"/>
          <a:ext cx="0" cy="0"/>
          <a:chOff x="0" y="0"/>
          <a:chExt cx="0" cy="0"/>
        </a:xfrm>
      </p:grpSpPr>
      <p:sp>
        <p:nvSpPr>
          <p:cNvPr id="81" name="Google Shape;81;p15"/>
          <p:cNvSpPr txBox="1"/>
          <p:nvPr>
            <p:ph idx="12" type="sldNum"/>
          </p:nvPr>
        </p:nvSpPr>
        <p:spPr>
          <a:xfrm>
            <a:off x="8499890" y="4073170"/>
            <a:ext cx="529500" cy="445200"/>
          </a:xfrm>
          <a:prstGeom prst="rect">
            <a:avLst/>
          </a:prstGeom>
          <a:noFill/>
          <a:ln>
            <a:noFill/>
          </a:ln>
        </p:spPr>
        <p:txBody>
          <a:bodyPr anchorCtr="0" anchor="ctr" bIns="83800" lIns="83800" spcFirstLastPara="1" rIns="83800" wrap="square" tIns="83800">
            <a:noAutofit/>
          </a:bodyPr>
          <a:lstStyle>
            <a:lvl1pPr indent="0" lvl="0"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1pPr>
            <a:lvl2pPr indent="0" lvl="1"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2pPr>
            <a:lvl3pPr indent="0" lvl="2"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3pPr>
            <a:lvl4pPr indent="0" lvl="3"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4pPr>
            <a:lvl5pPr indent="0" lvl="4"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5pPr>
            <a:lvl6pPr indent="0" lvl="5"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6pPr>
            <a:lvl7pPr indent="0" lvl="6"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7pPr>
            <a:lvl8pPr indent="0" lvl="7"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8pPr>
            <a:lvl9pPr indent="0" lvl="8" marL="0" marR="0" rtl="0" algn="r">
              <a:lnSpc>
                <a:spcPct val="100000"/>
              </a:lnSpc>
              <a:spcBef>
                <a:spcPts val="0"/>
              </a:spcBef>
              <a:spcAft>
                <a:spcPts val="0"/>
              </a:spcAft>
              <a:buClr>
                <a:srgbClr val="FFFFFF"/>
              </a:buClr>
              <a:buSzPts val="2200"/>
              <a:buFont typeface="Avenir"/>
              <a:buNone/>
              <a:defRPr sz="2200">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1300">
              <a:latin typeface="Caveat Brush"/>
              <a:ea typeface="Caveat Brush"/>
              <a:cs typeface="Caveat Brush"/>
              <a:sym typeface="Caveat Brush"/>
            </a:endParaRPr>
          </a:p>
        </p:txBody>
      </p:sp>
      <p:pic>
        <p:nvPicPr>
          <p:cNvPr descr="Google Shape;55;p12" id="82" name="Google Shape;82;p15"/>
          <p:cNvPicPr preferRelativeResize="0"/>
          <p:nvPr/>
        </p:nvPicPr>
        <p:blipFill rotWithShape="1">
          <a:blip r:embed="rId2">
            <a:alphaModFix/>
          </a:blip>
          <a:srcRect b="0" l="27161" r="0" t="0"/>
          <a:stretch/>
        </p:blipFill>
        <p:spPr>
          <a:xfrm>
            <a:off x="-24003" y="584127"/>
            <a:ext cx="6863779" cy="39753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b="0" l="12342" r="0" t="0"/>
          <a:stretch/>
        </p:blipFill>
        <p:spPr>
          <a:xfrm>
            <a:off x="0" y="1672375"/>
            <a:ext cx="7059452" cy="1798750"/>
          </a:xfrm>
          <a:prstGeom prst="rect">
            <a:avLst/>
          </a:prstGeom>
          <a:noFill/>
          <a:ln>
            <a:noFill/>
          </a:ln>
        </p:spPr>
      </p:pic>
      <p:pic>
        <p:nvPicPr>
          <p:cNvPr id="15" name="Google Shape;15;p3"/>
          <p:cNvPicPr preferRelativeResize="0"/>
          <p:nvPr/>
        </p:nvPicPr>
        <p:blipFill>
          <a:blip r:embed="rId3">
            <a:alphaModFix amt="80000"/>
          </a:blip>
          <a:stretch>
            <a:fillRect/>
          </a:stretch>
        </p:blipFill>
        <p:spPr>
          <a:xfrm>
            <a:off x="0" y="0"/>
            <a:ext cx="9144000" cy="5143500"/>
          </a:xfrm>
          <a:prstGeom prst="rect">
            <a:avLst/>
          </a:prstGeom>
          <a:noFill/>
          <a:ln>
            <a:noFill/>
          </a:ln>
        </p:spPr>
      </p:pic>
      <p:sp>
        <p:nvSpPr>
          <p:cNvPr id="16" name="Google Shape;16;p3"/>
          <p:cNvSpPr txBox="1"/>
          <p:nvPr>
            <p:ph type="ctrTitle"/>
          </p:nvPr>
        </p:nvSpPr>
        <p:spPr>
          <a:xfrm>
            <a:off x="685800" y="2149750"/>
            <a:ext cx="5925900" cy="5664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7" name="Google Shape;17;p3"/>
          <p:cNvSpPr txBox="1"/>
          <p:nvPr>
            <p:ph idx="1" type="subTitle"/>
          </p:nvPr>
        </p:nvSpPr>
        <p:spPr>
          <a:xfrm>
            <a:off x="685800" y="2751950"/>
            <a:ext cx="5925900" cy="2418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1600"/>
              <a:buNone/>
              <a:defRPr sz="1600">
                <a:solidFill>
                  <a:schemeClr val="dk2"/>
                </a:solidFill>
              </a:defRPr>
            </a:lvl1pPr>
            <a:lvl2pPr lvl="1" rtl="0">
              <a:spcBef>
                <a:spcPts val="0"/>
              </a:spcBef>
              <a:spcAft>
                <a:spcPts val="0"/>
              </a:spcAft>
              <a:buClr>
                <a:schemeClr val="dk2"/>
              </a:buClr>
              <a:buSzPts val="1600"/>
              <a:buNone/>
              <a:defRPr sz="1600">
                <a:solidFill>
                  <a:schemeClr val="dk2"/>
                </a:solidFill>
              </a:defRPr>
            </a:lvl2pPr>
            <a:lvl3pPr lvl="2" rtl="0">
              <a:spcBef>
                <a:spcPts val="0"/>
              </a:spcBef>
              <a:spcAft>
                <a:spcPts val="0"/>
              </a:spcAft>
              <a:buClr>
                <a:schemeClr val="dk2"/>
              </a:buClr>
              <a:buSzPts val="1600"/>
              <a:buNone/>
              <a:defRPr sz="1600">
                <a:solidFill>
                  <a:schemeClr val="dk2"/>
                </a:solidFill>
              </a:defRPr>
            </a:lvl3pPr>
            <a:lvl4pPr lvl="3" rtl="0">
              <a:spcBef>
                <a:spcPts val="0"/>
              </a:spcBef>
              <a:spcAft>
                <a:spcPts val="0"/>
              </a:spcAft>
              <a:buClr>
                <a:schemeClr val="dk2"/>
              </a:buClr>
              <a:buSzPts val="1600"/>
              <a:buNone/>
              <a:defRPr sz="1600">
                <a:solidFill>
                  <a:schemeClr val="dk2"/>
                </a:solidFill>
              </a:defRPr>
            </a:lvl4pPr>
            <a:lvl5pPr lvl="4" rtl="0">
              <a:spcBef>
                <a:spcPts val="0"/>
              </a:spcBef>
              <a:spcAft>
                <a:spcPts val="0"/>
              </a:spcAft>
              <a:buClr>
                <a:schemeClr val="dk2"/>
              </a:buClr>
              <a:buSzPts val="1600"/>
              <a:buNone/>
              <a:defRPr sz="1600">
                <a:solidFill>
                  <a:schemeClr val="dk2"/>
                </a:solidFill>
              </a:defRPr>
            </a:lvl5pPr>
            <a:lvl6pPr lvl="5" rtl="0">
              <a:spcBef>
                <a:spcPts val="0"/>
              </a:spcBef>
              <a:spcAft>
                <a:spcPts val="0"/>
              </a:spcAft>
              <a:buClr>
                <a:schemeClr val="dk2"/>
              </a:buClr>
              <a:buSzPts val="1600"/>
              <a:buNone/>
              <a:defRPr sz="1600">
                <a:solidFill>
                  <a:schemeClr val="dk2"/>
                </a:solidFill>
              </a:defRPr>
            </a:lvl6pPr>
            <a:lvl7pPr lvl="6" rtl="0">
              <a:spcBef>
                <a:spcPts val="0"/>
              </a:spcBef>
              <a:spcAft>
                <a:spcPts val="0"/>
              </a:spcAft>
              <a:buClr>
                <a:schemeClr val="dk2"/>
              </a:buClr>
              <a:buSzPts val="1600"/>
              <a:buNone/>
              <a:defRPr sz="1600">
                <a:solidFill>
                  <a:schemeClr val="dk2"/>
                </a:solidFill>
              </a:defRPr>
            </a:lvl7pPr>
            <a:lvl8pPr lvl="7" rtl="0">
              <a:spcBef>
                <a:spcPts val="0"/>
              </a:spcBef>
              <a:spcAft>
                <a:spcPts val="0"/>
              </a:spcAft>
              <a:buClr>
                <a:schemeClr val="dk2"/>
              </a:buClr>
              <a:buSzPts val="1600"/>
              <a:buNone/>
              <a:defRPr sz="1600">
                <a:solidFill>
                  <a:schemeClr val="dk2"/>
                </a:solidFill>
              </a:defRPr>
            </a:lvl8pPr>
            <a:lvl9pPr lvl="8" rtl="0">
              <a:spcBef>
                <a:spcPts val="0"/>
              </a:spcBef>
              <a:spcAft>
                <a:spcPts val="0"/>
              </a:spcAft>
              <a:buClr>
                <a:schemeClr val="dk2"/>
              </a:buClr>
              <a:buSzPts val="1600"/>
              <a:buNone/>
              <a:defRPr sz="1600">
                <a:solidFill>
                  <a:schemeClr val="dk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8" name="Shape 18"/>
        <p:cNvGrpSpPr/>
        <p:nvPr/>
      </p:nvGrpSpPr>
      <p:grpSpPr>
        <a:xfrm>
          <a:off x="0" y="0"/>
          <a:ext cx="0" cy="0"/>
          <a:chOff x="0" y="0"/>
          <a:chExt cx="0" cy="0"/>
        </a:xfrm>
      </p:grpSpPr>
      <p:grpSp>
        <p:nvGrpSpPr>
          <p:cNvPr id="19" name="Google Shape;19;p4"/>
          <p:cNvGrpSpPr/>
          <p:nvPr/>
        </p:nvGrpSpPr>
        <p:grpSpPr>
          <a:xfrm>
            <a:off x="2870262" y="0"/>
            <a:ext cx="3403476" cy="4760024"/>
            <a:chOff x="2391450" y="1"/>
            <a:chExt cx="2365825" cy="4760024"/>
          </a:xfrm>
        </p:grpSpPr>
        <p:pic>
          <p:nvPicPr>
            <p:cNvPr id="20" name="Google Shape;20;p4"/>
            <p:cNvPicPr preferRelativeResize="0"/>
            <p:nvPr/>
          </p:nvPicPr>
          <p:blipFill rotWithShape="1">
            <a:blip r:embed="rId2">
              <a:alphaModFix/>
            </a:blip>
            <a:srcRect b="0" l="0" r="36053" t="0"/>
            <a:stretch/>
          </p:blipFill>
          <p:spPr>
            <a:xfrm rot="-5400000">
              <a:off x="680613" y="1710838"/>
              <a:ext cx="4760024" cy="1338350"/>
            </a:xfrm>
            <a:prstGeom prst="rect">
              <a:avLst/>
            </a:prstGeom>
            <a:noFill/>
            <a:ln>
              <a:noFill/>
            </a:ln>
          </p:spPr>
        </p:pic>
        <p:pic>
          <p:nvPicPr>
            <p:cNvPr id="21" name="Google Shape;21;p4"/>
            <p:cNvPicPr preferRelativeResize="0"/>
            <p:nvPr/>
          </p:nvPicPr>
          <p:blipFill rotWithShape="1">
            <a:blip r:embed="rId2">
              <a:alphaModFix/>
            </a:blip>
            <a:srcRect b="0" l="0" r="36053" t="0"/>
            <a:stretch/>
          </p:blipFill>
          <p:spPr>
            <a:xfrm rot="-5400000">
              <a:off x="1708088" y="1710838"/>
              <a:ext cx="4760024" cy="1338350"/>
            </a:xfrm>
            <a:prstGeom prst="rect">
              <a:avLst/>
            </a:prstGeom>
            <a:noFill/>
            <a:ln>
              <a:noFill/>
            </a:ln>
          </p:spPr>
        </p:pic>
      </p:grpSp>
      <p:pic>
        <p:nvPicPr>
          <p:cNvPr id="22" name="Google Shape;22;p4"/>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23" name="Google Shape;23;p4"/>
          <p:cNvSpPr txBox="1"/>
          <p:nvPr>
            <p:ph idx="1" type="body"/>
          </p:nvPr>
        </p:nvSpPr>
        <p:spPr>
          <a:xfrm>
            <a:off x="3149400" y="1123925"/>
            <a:ext cx="2845200" cy="3174600"/>
          </a:xfrm>
          <a:prstGeom prst="rect">
            <a:avLst/>
          </a:prstGeom>
        </p:spPr>
        <p:txBody>
          <a:bodyPr anchorCtr="0" anchor="t" bIns="0" lIns="0" spcFirstLastPara="1" rIns="0" wrap="square" tIns="0">
            <a:noAutofit/>
          </a:bodyPr>
          <a:lstStyle>
            <a:lvl1pPr indent="-355600" lvl="0" marL="457200" rtl="0" algn="ctr">
              <a:spcBef>
                <a:spcPts val="600"/>
              </a:spcBef>
              <a:spcAft>
                <a:spcPts val="0"/>
              </a:spcAft>
              <a:buClr>
                <a:schemeClr val="dk1"/>
              </a:buClr>
              <a:buSzPts val="2000"/>
              <a:buChar char="✔"/>
              <a:defRPr sz="2000">
                <a:solidFill>
                  <a:schemeClr val="dk1"/>
                </a:solidFill>
              </a:defRPr>
            </a:lvl1pPr>
            <a:lvl2pPr indent="-355600" lvl="1" marL="914400" rtl="0" algn="ctr">
              <a:spcBef>
                <a:spcPts val="0"/>
              </a:spcBef>
              <a:spcAft>
                <a:spcPts val="0"/>
              </a:spcAft>
              <a:buClr>
                <a:schemeClr val="dk1"/>
              </a:buClr>
              <a:buSzPts val="2000"/>
              <a:buChar char="○"/>
              <a:defRPr sz="2000">
                <a:solidFill>
                  <a:schemeClr val="dk1"/>
                </a:solidFill>
              </a:defRPr>
            </a:lvl2pPr>
            <a:lvl3pPr indent="-355600" lvl="2" marL="1371600" rtl="0" algn="ctr">
              <a:spcBef>
                <a:spcPts val="0"/>
              </a:spcBef>
              <a:spcAft>
                <a:spcPts val="0"/>
              </a:spcAft>
              <a:buClr>
                <a:schemeClr val="dk1"/>
              </a:buClr>
              <a:buSzPts val="2000"/>
              <a:buChar char="■"/>
              <a:defRPr sz="2000">
                <a:solidFill>
                  <a:schemeClr val="dk1"/>
                </a:solidFill>
              </a:defRPr>
            </a:lvl3pPr>
            <a:lvl4pPr indent="-355600" lvl="3" marL="1828800" rtl="0" algn="ctr">
              <a:spcBef>
                <a:spcPts val="0"/>
              </a:spcBef>
              <a:spcAft>
                <a:spcPts val="0"/>
              </a:spcAft>
              <a:buClr>
                <a:schemeClr val="dk1"/>
              </a:buClr>
              <a:buSzPts val="2000"/>
              <a:buChar char="●"/>
              <a:defRPr sz="2000">
                <a:solidFill>
                  <a:schemeClr val="dk1"/>
                </a:solidFill>
              </a:defRPr>
            </a:lvl4pPr>
            <a:lvl5pPr indent="-355600" lvl="4" marL="2286000" rtl="0" algn="ctr">
              <a:spcBef>
                <a:spcPts val="0"/>
              </a:spcBef>
              <a:spcAft>
                <a:spcPts val="0"/>
              </a:spcAft>
              <a:buClr>
                <a:schemeClr val="dk1"/>
              </a:buClr>
              <a:buSzPts val="2000"/>
              <a:buChar char="○"/>
              <a:defRPr sz="2000">
                <a:solidFill>
                  <a:schemeClr val="dk1"/>
                </a:solidFill>
              </a:defRPr>
            </a:lvl5pPr>
            <a:lvl6pPr indent="-355600" lvl="5" marL="2743200" rtl="0" algn="ctr">
              <a:spcBef>
                <a:spcPts val="0"/>
              </a:spcBef>
              <a:spcAft>
                <a:spcPts val="0"/>
              </a:spcAft>
              <a:buClr>
                <a:schemeClr val="dk1"/>
              </a:buClr>
              <a:buSzPts val="2000"/>
              <a:buChar char="■"/>
              <a:defRPr sz="2000">
                <a:solidFill>
                  <a:schemeClr val="dk1"/>
                </a:solidFill>
              </a:defRPr>
            </a:lvl6pPr>
            <a:lvl7pPr indent="-355600" lvl="6" marL="3200400" rtl="0" algn="ctr">
              <a:spcBef>
                <a:spcPts val="0"/>
              </a:spcBef>
              <a:spcAft>
                <a:spcPts val="0"/>
              </a:spcAft>
              <a:buClr>
                <a:schemeClr val="dk1"/>
              </a:buClr>
              <a:buSzPts val="2000"/>
              <a:buChar char="●"/>
              <a:defRPr sz="2000">
                <a:solidFill>
                  <a:schemeClr val="dk1"/>
                </a:solidFill>
              </a:defRPr>
            </a:lvl7pPr>
            <a:lvl8pPr indent="-355600" lvl="7" marL="3657600" rtl="0" algn="ctr">
              <a:spcBef>
                <a:spcPts val="0"/>
              </a:spcBef>
              <a:spcAft>
                <a:spcPts val="0"/>
              </a:spcAft>
              <a:buClr>
                <a:schemeClr val="dk1"/>
              </a:buClr>
              <a:buSzPts val="2000"/>
              <a:buChar char="○"/>
              <a:defRPr sz="2000">
                <a:solidFill>
                  <a:schemeClr val="dk1"/>
                </a:solidFill>
              </a:defRPr>
            </a:lvl8pPr>
            <a:lvl9pPr indent="-355600" lvl="8" marL="4114800" rtl="0" algn="ctr">
              <a:spcBef>
                <a:spcPts val="0"/>
              </a:spcBef>
              <a:spcAft>
                <a:spcPts val="0"/>
              </a:spcAft>
              <a:buClr>
                <a:schemeClr val="dk1"/>
              </a:buClr>
              <a:buSzPts val="2000"/>
              <a:buChar char="■"/>
              <a:defRPr sz="2000">
                <a:solidFill>
                  <a:schemeClr val="dk1"/>
                </a:solidFill>
              </a:defRPr>
            </a:lvl9pPr>
          </a:lstStyle>
          <a:p/>
        </p:txBody>
      </p:sp>
      <p:sp>
        <p:nvSpPr>
          <p:cNvPr id="24" name="Google Shape;24;p4"/>
          <p:cNvSpPr txBox="1"/>
          <p:nvPr/>
        </p:nvSpPr>
        <p:spPr>
          <a:xfrm>
            <a:off x="3593400" y="227544"/>
            <a:ext cx="1957200" cy="653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7200">
                <a:solidFill>
                  <a:schemeClr val="dk2"/>
                </a:solidFill>
                <a:latin typeface="Caveat Brush"/>
                <a:ea typeface="Caveat Brush"/>
                <a:cs typeface="Caveat Brush"/>
                <a:sym typeface="Caveat Brush"/>
              </a:rPr>
              <a:t>“</a:t>
            </a:r>
            <a:endParaRPr sz="7200">
              <a:solidFill>
                <a:schemeClr val="dk2"/>
              </a:solidFill>
              <a:latin typeface="Caveat Brush"/>
              <a:ea typeface="Caveat Brush"/>
              <a:cs typeface="Caveat Brush"/>
              <a:sym typeface="Caveat Brush"/>
            </a:endParaRPr>
          </a:p>
        </p:txBody>
      </p:sp>
      <p:sp>
        <p:nvSpPr>
          <p:cNvPr id="25" name="Google Shape;25;p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28" name="Google Shape;28;p5"/>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29" name="Google Shape;29;p5"/>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0" name="Google Shape;30;p5"/>
          <p:cNvSpPr txBox="1"/>
          <p:nvPr>
            <p:ph idx="1" type="body"/>
          </p:nvPr>
        </p:nvSpPr>
        <p:spPr>
          <a:xfrm>
            <a:off x="457200" y="1499500"/>
            <a:ext cx="8229600" cy="3126900"/>
          </a:xfrm>
          <a:prstGeom prst="rect">
            <a:avLst/>
          </a:prstGeom>
        </p:spPr>
        <p:txBody>
          <a:bodyPr anchorCtr="0" anchor="t" bIns="0" lIns="0" spcFirstLastPara="1" rIns="0" wrap="square" tIns="0">
            <a:noAutofit/>
          </a:bodyPr>
          <a:lstStyle>
            <a:lvl1pPr indent="-342900" lvl="0" marL="457200" rtl="0">
              <a:spcBef>
                <a:spcPts val="600"/>
              </a:spcBef>
              <a:spcAft>
                <a:spcPts val="0"/>
              </a:spcAft>
              <a:buClr>
                <a:schemeClr val="lt2"/>
              </a:buClr>
              <a:buSzPts val="1800"/>
              <a:buChar char="✔"/>
              <a:defRPr/>
            </a:lvl1pPr>
            <a:lvl2pPr indent="-393700" lvl="1" marL="914400" rtl="0">
              <a:spcBef>
                <a:spcPts val="0"/>
              </a:spcBef>
              <a:spcAft>
                <a:spcPts val="0"/>
              </a:spcAft>
              <a:buSzPts val="2600"/>
              <a:buChar char="○"/>
              <a:defRPr/>
            </a:lvl2pPr>
            <a:lvl3pPr indent="-393700" lvl="2" marL="1371600" rtl="0">
              <a:spcBef>
                <a:spcPts val="0"/>
              </a:spcBef>
              <a:spcAft>
                <a:spcPts val="0"/>
              </a:spcAft>
              <a:buSzPts val="2600"/>
              <a:buChar char="■"/>
              <a:defRPr/>
            </a:lvl3pPr>
            <a:lvl4pPr indent="-393700" lvl="3" marL="1828800" rtl="0">
              <a:spcBef>
                <a:spcPts val="0"/>
              </a:spcBef>
              <a:spcAft>
                <a:spcPts val="0"/>
              </a:spcAft>
              <a:buSzPts val="2600"/>
              <a:buChar char="●"/>
              <a:defRPr/>
            </a:lvl4pPr>
            <a:lvl5pPr indent="-393700" lvl="4" marL="2286000" rtl="0">
              <a:spcBef>
                <a:spcPts val="0"/>
              </a:spcBef>
              <a:spcAft>
                <a:spcPts val="0"/>
              </a:spcAft>
              <a:buSzPts val="2600"/>
              <a:buChar char="○"/>
              <a:defRPr/>
            </a:lvl5pPr>
            <a:lvl6pPr indent="-393700" lvl="5" marL="2743200" rtl="0">
              <a:spcBef>
                <a:spcPts val="0"/>
              </a:spcBef>
              <a:spcAft>
                <a:spcPts val="0"/>
              </a:spcAft>
              <a:buSzPts val="2600"/>
              <a:buChar char="■"/>
              <a:defRPr/>
            </a:lvl6pPr>
            <a:lvl7pPr indent="-393700" lvl="6" marL="3200400" rtl="0">
              <a:spcBef>
                <a:spcPts val="0"/>
              </a:spcBef>
              <a:spcAft>
                <a:spcPts val="0"/>
              </a:spcAft>
              <a:buSzPts val="2600"/>
              <a:buChar char="●"/>
              <a:defRPr/>
            </a:lvl7pPr>
            <a:lvl8pPr indent="-393700" lvl="7" marL="3657600" rtl="0">
              <a:spcBef>
                <a:spcPts val="0"/>
              </a:spcBef>
              <a:spcAft>
                <a:spcPts val="0"/>
              </a:spcAft>
              <a:buSzPts val="2600"/>
              <a:buChar char="○"/>
              <a:defRPr/>
            </a:lvl8pPr>
            <a:lvl9pPr indent="-393700" lvl="8" marL="4114800" rtl="0">
              <a:spcBef>
                <a:spcPts val="0"/>
              </a:spcBef>
              <a:spcAft>
                <a:spcPts val="0"/>
              </a:spcAft>
              <a:buSzPts val="2600"/>
              <a:buChar char="■"/>
              <a:defRPr/>
            </a:lvl9pPr>
          </a:lstStyle>
          <a:p/>
        </p:txBody>
      </p:sp>
      <p:sp>
        <p:nvSpPr>
          <p:cNvPr id="31" name="Google Shape;31;p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spTree>
      <p:nvGrpSpPr>
        <p:cNvPr id="32" name="Shape 32"/>
        <p:cNvGrpSpPr/>
        <p:nvPr/>
      </p:nvGrpSpPr>
      <p:grpSpPr>
        <a:xfrm>
          <a:off x="0" y="0"/>
          <a:ext cx="0" cy="0"/>
          <a:chOff x="0" y="0"/>
          <a:chExt cx="0" cy="0"/>
        </a:xfrm>
      </p:grpSpPr>
      <p:sp>
        <p:nvSpPr>
          <p:cNvPr id="33" name="Google Shape;33;p6"/>
          <p:cNvSpPr/>
          <p:nvPr/>
        </p:nvSpPr>
        <p:spPr>
          <a:xfrm>
            <a:off x="0" y="0"/>
            <a:ext cx="6862500" cy="5143500"/>
          </a:xfrm>
          <a:prstGeom prst="rect">
            <a:avLst/>
          </a:prstGeom>
          <a:gradFill>
            <a:gsLst>
              <a:gs pos="0">
                <a:srgbClr val="1A1135">
                  <a:alpha val="67450"/>
                </a:srgbClr>
              </a:gs>
              <a:gs pos="50000">
                <a:srgbClr val="1A1135">
                  <a:alpha val="67450"/>
                </a:srgbClr>
              </a:gs>
              <a:gs pos="100000">
                <a:srgbClr val="1A1135">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 name="Google Shape;34;p6"/>
          <p:cNvPicPr preferRelativeResize="0"/>
          <p:nvPr/>
        </p:nvPicPr>
        <p:blipFill>
          <a:blip r:embed="rId2">
            <a:alphaModFix amt="50000"/>
          </a:blip>
          <a:stretch>
            <a:fillRect/>
          </a:stretch>
        </p:blipFill>
        <p:spPr>
          <a:xfrm>
            <a:off x="0" y="0"/>
            <a:ext cx="9144000" cy="5143500"/>
          </a:xfrm>
          <a:prstGeom prst="rect">
            <a:avLst/>
          </a:prstGeom>
          <a:noFill/>
          <a:ln>
            <a:noFill/>
          </a:ln>
        </p:spPr>
      </p:pic>
      <p:pic>
        <p:nvPicPr>
          <p:cNvPr id="35" name="Google Shape;35;p6"/>
          <p:cNvPicPr preferRelativeResize="0"/>
          <p:nvPr/>
        </p:nvPicPr>
        <p:blipFill rotWithShape="1">
          <a:blip r:embed="rId3">
            <a:alphaModFix/>
          </a:blip>
          <a:srcRect b="0" l="5320" r="0" t="0"/>
          <a:stretch/>
        </p:blipFill>
        <p:spPr>
          <a:xfrm>
            <a:off x="0" y="357876"/>
            <a:ext cx="6655800" cy="975100"/>
          </a:xfrm>
          <a:prstGeom prst="rect">
            <a:avLst/>
          </a:prstGeom>
          <a:noFill/>
          <a:ln>
            <a:noFill/>
          </a:ln>
        </p:spPr>
      </p:pic>
      <p:sp>
        <p:nvSpPr>
          <p:cNvPr id="36" name="Google Shape;36;p6"/>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7" name="Google Shape;37;p6"/>
          <p:cNvSpPr txBox="1"/>
          <p:nvPr>
            <p:ph idx="1" type="body"/>
          </p:nvPr>
        </p:nvSpPr>
        <p:spPr>
          <a:xfrm>
            <a:off x="457200" y="1499500"/>
            <a:ext cx="4401000" cy="3126900"/>
          </a:xfrm>
          <a:prstGeom prst="rect">
            <a:avLst/>
          </a:prstGeom>
        </p:spPr>
        <p:txBody>
          <a:bodyPr anchorCtr="0" anchor="t" bIns="0" lIns="0" spcFirstLastPara="1" rIns="0" wrap="square" tIns="0">
            <a:noAutofit/>
          </a:bodyPr>
          <a:lstStyle>
            <a:lvl1pPr indent="-342900" lvl="0" marL="457200" rtl="0">
              <a:spcBef>
                <a:spcPts val="600"/>
              </a:spcBef>
              <a:spcAft>
                <a:spcPts val="0"/>
              </a:spcAft>
              <a:buClr>
                <a:schemeClr val="lt2"/>
              </a:buClr>
              <a:buSzPts val="1800"/>
              <a:buChar char="✔"/>
              <a:defRPr/>
            </a:lvl1pPr>
            <a:lvl2pPr indent="-393700" lvl="1" marL="914400" rtl="0">
              <a:spcBef>
                <a:spcPts val="0"/>
              </a:spcBef>
              <a:spcAft>
                <a:spcPts val="0"/>
              </a:spcAft>
              <a:buSzPts val="2600"/>
              <a:buChar char="○"/>
              <a:defRPr/>
            </a:lvl2pPr>
            <a:lvl3pPr indent="-393700" lvl="2" marL="1371600" rtl="0">
              <a:spcBef>
                <a:spcPts val="0"/>
              </a:spcBef>
              <a:spcAft>
                <a:spcPts val="0"/>
              </a:spcAft>
              <a:buSzPts val="2600"/>
              <a:buChar char="■"/>
              <a:defRPr/>
            </a:lvl3pPr>
            <a:lvl4pPr indent="-393700" lvl="3" marL="1828800" rtl="0">
              <a:spcBef>
                <a:spcPts val="0"/>
              </a:spcBef>
              <a:spcAft>
                <a:spcPts val="0"/>
              </a:spcAft>
              <a:buSzPts val="2600"/>
              <a:buChar char="●"/>
              <a:defRPr/>
            </a:lvl4pPr>
            <a:lvl5pPr indent="-393700" lvl="4" marL="2286000" rtl="0">
              <a:spcBef>
                <a:spcPts val="0"/>
              </a:spcBef>
              <a:spcAft>
                <a:spcPts val="0"/>
              </a:spcAft>
              <a:buSzPts val="2600"/>
              <a:buChar char="○"/>
              <a:defRPr/>
            </a:lvl5pPr>
            <a:lvl6pPr indent="-393700" lvl="5" marL="2743200" rtl="0">
              <a:spcBef>
                <a:spcPts val="0"/>
              </a:spcBef>
              <a:spcAft>
                <a:spcPts val="0"/>
              </a:spcAft>
              <a:buSzPts val="2600"/>
              <a:buChar char="■"/>
              <a:defRPr/>
            </a:lvl6pPr>
            <a:lvl7pPr indent="-393700" lvl="6" marL="3200400" rtl="0">
              <a:spcBef>
                <a:spcPts val="0"/>
              </a:spcBef>
              <a:spcAft>
                <a:spcPts val="0"/>
              </a:spcAft>
              <a:buSzPts val="2600"/>
              <a:buChar char="●"/>
              <a:defRPr/>
            </a:lvl7pPr>
            <a:lvl8pPr indent="-393700" lvl="7" marL="3657600" rtl="0">
              <a:spcBef>
                <a:spcPts val="0"/>
              </a:spcBef>
              <a:spcAft>
                <a:spcPts val="0"/>
              </a:spcAft>
              <a:buSzPts val="2600"/>
              <a:buChar char="○"/>
              <a:defRPr/>
            </a:lvl8pPr>
            <a:lvl9pPr indent="-393700" lvl="8" marL="4114800" rtl="0">
              <a:spcBef>
                <a:spcPts val="0"/>
              </a:spcBef>
              <a:spcAft>
                <a:spcPts val="0"/>
              </a:spcAft>
              <a:buSzPts val="2600"/>
              <a:buChar char="■"/>
              <a:defRPr/>
            </a:lvl9pPr>
          </a:lstStyle>
          <a:p/>
        </p:txBody>
      </p:sp>
      <p:sp>
        <p:nvSpPr>
          <p:cNvPr id="38" name="Google Shape;38;p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9" name="Shape 39"/>
        <p:cNvGrpSpPr/>
        <p:nvPr/>
      </p:nvGrpSpPr>
      <p:grpSpPr>
        <a:xfrm>
          <a:off x="0" y="0"/>
          <a:ext cx="0" cy="0"/>
          <a:chOff x="0" y="0"/>
          <a:chExt cx="0" cy="0"/>
        </a:xfrm>
      </p:grpSpPr>
      <p:pic>
        <p:nvPicPr>
          <p:cNvPr id="40" name="Google Shape;40;p7"/>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41" name="Google Shape;41;p7"/>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42" name="Google Shape;42;p7"/>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3" name="Google Shape;43;p7"/>
          <p:cNvSpPr txBox="1"/>
          <p:nvPr>
            <p:ph idx="1" type="body"/>
          </p:nvPr>
        </p:nvSpPr>
        <p:spPr>
          <a:xfrm>
            <a:off x="457200" y="1499500"/>
            <a:ext cx="3929700" cy="31269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44" name="Google Shape;44;p7"/>
          <p:cNvSpPr txBox="1"/>
          <p:nvPr>
            <p:ph idx="2" type="body"/>
          </p:nvPr>
        </p:nvSpPr>
        <p:spPr>
          <a:xfrm>
            <a:off x="4757101" y="1499500"/>
            <a:ext cx="3929700" cy="31269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45" name="Google Shape;45;p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6"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48" name="Google Shape;48;p8"/>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49" name="Google Shape;49;p8"/>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0" name="Google Shape;50;p8"/>
          <p:cNvSpPr txBox="1"/>
          <p:nvPr>
            <p:ph idx="1" type="body"/>
          </p:nvPr>
        </p:nvSpPr>
        <p:spPr>
          <a:xfrm>
            <a:off x="45720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51" name="Google Shape;51;p8"/>
          <p:cNvSpPr txBox="1"/>
          <p:nvPr>
            <p:ph idx="2" type="body"/>
          </p:nvPr>
        </p:nvSpPr>
        <p:spPr>
          <a:xfrm>
            <a:off x="331185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52" name="Google Shape;52;p8"/>
          <p:cNvSpPr txBox="1"/>
          <p:nvPr>
            <p:ph idx="3" type="body"/>
          </p:nvPr>
        </p:nvSpPr>
        <p:spPr>
          <a:xfrm>
            <a:off x="616650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53" name="Google Shape;53;p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56" name="Google Shape;56;p9"/>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57" name="Google Shape;57;p9"/>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8" name="Google Shape;58;p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grpSp>
        <p:nvGrpSpPr>
          <p:cNvPr id="60" name="Google Shape;60;p10"/>
          <p:cNvGrpSpPr/>
          <p:nvPr/>
        </p:nvGrpSpPr>
        <p:grpSpPr>
          <a:xfrm>
            <a:off x="1507075" y="4334225"/>
            <a:ext cx="6144575" cy="537750"/>
            <a:chOff x="1507075" y="4334225"/>
            <a:chExt cx="6144575" cy="537750"/>
          </a:xfrm>
        </p:grpSpPr>
        <p:pic>
          <p:nvPicPr>
            <p:cNvPr id="61" name="Google Shape;61;p10"/>
            <p:cNvPicPr preferRelativeResize="0"/>
            <p:nvPr/>
          </p:nvPicPr>
          <p:blipFill>
            <a:blip r:embed="rId2">
              <a:alphaModFix/>
            </a:blip>
            <a:stretch>
              <a:fillRect/>
            </a:stretch>
          </p:blipFill>
          <p:spPr>
            <a:xfrm>
              <a:off x="1507075" y="4334225"/>
              <a:ext cx="3986087" cy="529765"/>
            </a:xfrm>
            <a:prstGeom prst="rect">
              <a:avLst/>
            </a:prstGeom>
            <a:noFill/>
            <a:ln>
              <a:noFill/>
            </a:ln>
          </p:spPr>
        </p:pic>
        <p:pic>
          <p:nvPicPr>
            <p:cNvPr id="62" name="Google Shape;62;p10"/>
            <p:cNvPicPr preferRelativeResize="0"/>
            <p:nvPr/>
          </p:nvPicPr>
          <p:blipFill>
            <a:blip r:embed="rId2">
              <a:alphaModFix/>
            </a:blip>
            <a:stretch>
              <a:fillRect/>
            </a:stretch>
          </p:blipFill>
          <p:spPr>
            <a:xfrm flipH="1">
              <a:off x="3665564" y="4342210"/>
              <a:ext cx="3986087" cy="529765"/>
            </a:xfrm>
            <a:prstGeom prst="rect">
              <a:avLst/>
            </a:prstGeom>
            <a:noFill/>
            <a:ln>
              <a:noFill/>
            </a:ln>
          </p:spPr>
        </p:pic>
      </p:grpSp>
      <p:pic>
        <p:nvPicPr>
          <p:cNvPr id="63" name="Google Shape;63;p10"/>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64" name="Google Shape;64;p10"/>
          <p:cNvSpPr txBox="1"/>
          <p:nvPr>
            <p:ph idx="1" type="body"/>
          </p:nvPr>
        </p:nvSpPr>
        <p:spPr>
          <a:xfrm>
            <a:off x="1646175" y="4386854"/>
            <a:ext cx="5851500" cy="393600"/>
          </a:xfrm>
          <a:prstGeom prst="rect">
            <a:avLst/>
          </a:prstGeom>
        </p:spPr>
        <p:txBody>
          <a:bodyPr anchorCtr="0" anchor="ctr" bIns="0" lIns="0" spcFirstLastPara="1" rIns="0" wrap="square" tIns="0">
            <a:noAutofit/>
          </a:bodyPr>
          <a:lstStyle>
            <a:lvl1pPr indent="-228600" lvl="0" marL="457200" rtl="0" algn="ctr">
              <a:lnSpc>
                <a:spcPct val="90000"/>
              </a:lnSpc>
              <a:spcBef>
                <a:spcPts val="360"/>
              </a:spcBef>
              <a:spcAft>
                <a:spcPts val="0"/>
              </a:spcAft>
              <a:buClr>
                <a:schemeClr val="dk2"/>
              </a:buClr>
              <a:buSzPts val="1600"/>
              <a:buNone/>
              <a:defRPr sz="1600">
                <a:solidFill>
                  <a:schemeClr val="dk2"/>
                </a:solidFill>
              </a:defRPr>
            </a:lvl1pPr>
          </a:lstStyle>
          <a:p/>
        </p:txBody>
      </p:sp>
      <p:sp>
        <p:nvSpPr>
          <p:cNvPr id="65" name="Google Shape;65;p1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rgbClr val="1D4433"/>
            </a:gs>
            <a:gs pos="100000">
              <a:srgbClr val="6DBE50"/>
            </a:gs>
          </a:gsLst>
          <a:lin ang="2698631"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65250"/>
            <a:ext cx="5868600" cy="7518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chemeClr val="dk1"/>
              </a:buClr>
              <a:buSzPts val="3600"/>
              <a:buFont typeface="Georgia"/>
              <a:buNone/>
              <a:defRPr sz="3600">
                <a:solidFill>
                  <a:schemeClr val="dk1"/>
                </a:solidFill>
                <a:latin typeface="Georgia"/>
                <a:ea typeface="Georgia"/>
                <a:cs typeface="Georgia"/>
                <a:sym typeface="Georgia"/>
              </a:defRPr>
            </a:lvl1pPr>
            <a:lvl2pPr lvl="1"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2pPr>
            <a:lvl3pPr lvl="2"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3pPr>
            <a:lvl4pPr lvl="3"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4pPr>
            <a:lvl5pPr lvl="4"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5pPr>
            <a:lvl6pPr lvl="5"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6pPr>
            <a:lvl7pPr lvl="6"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7pPr>
            <a:lvl8pPr lvl="7"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8pPr>
            <a:lvl9pPr lvl="8"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9pPr>
          </a:lstStyle>
          <a:p/>
        </p:txBody>
      </p:sp>
      <p:sp>
        <p:nvSpPr>
          <p:cNvPr id="7" name="Google Shape;7;p1"/>
          <p:cNvSpPr txBox="1"/>
          <p:nvPr>
            <p:ph idx="1" type="body"/>
          </p:nvPr>
        </p:nvSpPr>
        <p:spPr>
          <a:xfrm>
            <a:off x="457200" y="1499500"/>
            <a:ext cx="8229600" cy="3126900"/>
          </a:xfrm>
          <a:prstGeom prst="rect">
            <a:avLst/>
          </a:prstGeom>
          <a:noFill/>
          <a:ln>
            <a:noFill/>
          </a:ln>
          <a:effectLst>
            <a:outerShdw blurRad="42863" rotWithShape="0" algn="bl" dir="5400000" dist="9525">
              <a:schemeClr val="dk1">
                <a:alpha val="20000"/>
              </a:schemeClr>
            </a:outerShdw>
          </a:effectLst>
        </p:spPr>
        <p:txBody>
          <a:bodyPr anchorCtr="0" anchor="t" bIns="0" lIns="0" spcFirstLastPara="1" rIns="0" wrap="square" tIns="0">
            <a:noAutofit/>
          </a:bodyPr>
          <a:lstStyle>
            <a:lvl1pPr indent="-342900" lvl="0" marL="457200" rtl="0">
              <a:lnSpc>
                <a:spcPct val="115000"/>
              </a:lnSpc>
              <a:spcBef>
                <a:spcPts val="600"/>
              </a:spcBef>
              <a:spcAft>
                <a:spcPts val="0"/>
              </a:spcAft>
              <a:buClr>
                <a:schemeClr val="dk1"/>
              </a:buClr>
              <a:buSzPts val="1800"/>
              <a:buFont typeface="Avenir"/>
              <a:buChar char="✔"/>
              <a:defRPr sz="2600">
                <a:solidFill>
                  <a:schemeClr val="lt1"/>
                </a:solidFill>
                <a:latin typeface="Avenir"/>
                <a:ea typeface="Avenir"/>
                <a:cs typeface="Avenir"/>
                <a:sym typeface="Avenir"/>
              </a:defRPr>
            </a:lvl1pPr>
            <a:lvl2pPr indent="-393700" lvl="1" marL="914400" rtl="0">
              <a:lnSpc>
                <a:spcPct val="115000"/>
              </a:lnSpc>
              <a:spcBef>
                <a:spcPts val="0"/>
              </a:spcBef>
              <a:spcAft>
                <a:spcPts val="0"/>
              </a:spcAft>
              <a:buClr>
                <a:schemeClr val="lt1"/>
              </a:buClr>
              <a:buSzPts val="2600"/>
              <a:buFont typeface="Avenir"/>
              <a:buChar char="○"/>
              <a:defRPr sz="2600">
                <a:solidFill>
                  <a:schemeClr val="lt1"/>
                </a:solidFill>
                <a:latin typeface="Avenir"/>
                <a:ea typeface="Avenir"/>
                <a:cs typeface="Avenir"/>
                <a:sym typeface="Avenir"/>
              </a:defRPr>
            </a:lvl2pPr>
            <a:lvl3pPr indent="-393700" lvl="2" marL="1371600" rtl="0">
              <a:lnSpc>
                <a:spcPct val="115000"/>
              </a:lnSpc>
              <a:spcBef>
                <a:spcPts val="0"/>
              </a:spcBef>
              <a:spcAft>
                <a:spcPts val="0"/>
              </a:spcAft>
              <a:buClr>
                <a:schemeClr val="lt1"/>
              </a:buClr>
              <a:buSzPts val="2600"/>
              <a:buFont typeface="Avenir"/>
              <a:buChar char="■"/>
              <a:defRPr sz="2600">
                <a:solidFill>
                  <a:schemeClr val="lt1"/>
                </a:solidFill>
                <a:latin typeface="Avenir"/>
                <a:ea typeface="Avenir"/>
                <a:cs typeface="Avenir"/>
                <a:sym typeface="Avenir"/>
              </a:defRPr>
            </a:lvl3pPr>
            <a:lvl4pPr indent="-393700" lvl="3" marL="1828800" rtl="0">
              <a:lnSpc>
                <a:spcPct val="115000"/>
              </a:lnSpc>
              <a:spcBef>
                <a:spcPts val="0"/>
              </a:spcBef>
              <a:spcAft>
                <a:spcPts val="0"/>
              </a:spcAft>
              <a:buClr>
                <a:schemeClr val="lt1"/>
              </a:buClr>
              <a:buSzPts val="2600"/>
              <a:buFont typeface="Avenir"/>
              <a:buChar char="●"/>
              <a:defRPr sz="2600">
                <a:solidFill>
                  <a:schemeClr val="lt1"/>
                </a:solidFill>
                <a:latin typeface="Avenir"/>
                <a:ea typeface="Avenir"/>
                <a:cs typeface="Avenir"/>
                <a:sym typeface="Avenir"/>
              </a:defRPr>
            </a:lvl4pPr>
            <a:lvl5pPr indent="-393700" lvl="4" marL="2286000" rtl="0">
              <a:lnSpc>
                <a:spcPct val="115000"/>
              </a:lnSpc>
              <a:spcBef>
                <a:spcPts val="0"/>
              </a:spcBef>
              <a:spcAft>
                <a:spcPts val="0"/>
              </a:spcAft>
              <a:buClr>
                <a:schemeClr val="lt1"/>
              </a:buClr>
              <a:buSzPts val="2600"/>
              <a:buFont typeface="Avenir"/>
              <a:buChar char="○"/>
              <a:defRPr sz="2600">
                <a:solidFill>
                  <a:schemeClr val="lt1"/>
                </a:solidFill>
                <a:latin typeface="Avenir"/>
                <a:ea typeface="Avenir"/>
                <a:cs typeface="Avenir"/>
                <a:sym typeface="Avenir"/>
              </a:defRPr>
            </a:lvl5pPr>
            <a:lvl6pPr indent="-393700" lvl="5" marL="2743200" rtl="0">
              <a:lnSpc>
                <a:spcPct val="115000"/>
              </a:lnSpc>
              <a:spcBef>
                <a:spcPts val="0"/>
              </a:spcBef>
              <a:spcAft>
                <a:spcPts val="0"/>
              </a:spcAft>
              <a:buClr>
                <a:schemeClr val="lt1"/>
              </a:buClr>
              <a:buSzPts val="2600"/>
              <a:buFont typeface="Avenir"/>
              <a:buChar char="■"/>
              <a:defRPr sz="2600">
                <a:solidFill>
                  <a:schemeClr val="lt1"/>
                </a:solidFill>
                <a:latin typeface="Avenir"/>
                <a:ea typeface="Avenir"/>
                <a:cs typeface="Avenir"/>
                <a:sym typeface="Avenir"/>
              </a:defRPr>
            </a:lvl6pPr>
            <a:lvl7pPr indent="-393700" lvl="6" marL="3200400" rtl="0">
              <a:lnSpc>
                <a:spcPct val="115000"/>
              </a:lnSpc>
              <a:spcBef>
                <a:spcPts val="0"/>
              </a:spcBef>
              <a:spcAft>
                <a:spcPts val="0"/>
              </a:spcAft>
              <a:buClr>
                <a:schemeClr val="lt1"/>
              </a:buClr>
              <a:buSzPts val="2600"/>
              <a:buFont typeface="Avenir"/>
              <a:buChar char="●"/>
              <a:defRPr sz="2600">
                <a:solidFill>
                  <a:schemeClr val="lt1"/>
                </a:solidFill>
                <a:latin typeface="Avenir"/>
                <a:ea typeface="Avenir"/>
                <a:cs typeface="Avenir"/>
                <a:sym typeface="Avenir"/>
              </a:defRPr>
            </a:lvl7pPr>
            <a:lvl8pPr indent="-393700" lvl="7" marL="3657600" rtl="0">
              <a:lnSpc>
                <a:spcPct val="115000"/>
              </a:lnSpc>
              <a:spcBef>
                <a:spcPts val="0"/>
              </a:spcBef>
              <a:spcAft>
                <a:spcPts val="0"/>
              </a:spcAft>
              <a:buClr>
                <a:schemeClr val="lt1"/>
              </a:buClr>
              <a:buSzPts val="2600"/>
              <a:buFont typeface="Avenir"/>
              <a:buChar char="○"/>
              <a:defRPr sz="2600">
                <a:solidFill>
                  <a:schemeClr val="lt1"/>
                </a:solidFill>
                <a:latin typeface="Avenir"/>
                <a:ea typeface="Avenir"/>
                <a:cs typeface="Avenir"/>
                <a:sym typeface="Avenir"/>
              </a:defRPr>
            </a:lvl8pPr>
            <a:lvl9pPr indent="-393700" lvl="8" marL="4114800" rtl="0">
              <a:lnSpc>
                <a:spcPct val="115000"/>
              </a:lnSpc>
              <a:spcBef>
                <a:spcPts val="0"/>
              </a:spcBef>
              <a:spcAft>
                <a:spcPts val="0"/>
              </a:spcAft>
              <a:buClr>
                <a:schemeClr val="lt1"/>
              </a:buClr>
              <a:buSzPts val="2600"/>
              <a:buFont typeface="Avenir"/>
              <a:buChar char="■"/>
              <a:defRPr sz="2600">
                <a:solidFill>
                  <a:schemeClr val="lt1"/>
                </a:solidFill>
                <a:latin typeface="Avenir"/>
                <a:ea typeface="Avenir"/>
                <a:cs typeface="Avenir"/>
                <a:sym typeface="Avenir"/>
              </a:defRPr>
            </a:lvl9pPr>
          </a:lstStyle>
          <a:p/>
        </p:txBody>
      </p:sp>
      <p:sp>
        <p:nvSpPr>
          <p:cNvPr id="8" name="Google Shape;8;p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lvl="0" rtl="0" algn="r">
              <a:buNone/>
              <a:defRPr sz="1300">
                <a:solidFill>
                  <a:schemeClr val="dk1"/>
                </a:solidFill>
                <a:latin typeface="Caveat Brush"/>
                <a:ea typeface="Caveat Brush"/>
                <a:cs typeface="Caveat Brush"/>
                <a:sym typeface="Caveat Brush"/>
              </a:defRPr>
            </a:lvl1pPr>
            <a:lvl2pPr lvl="1" rtl="0" algn="r">
              <a:buNone/>
              <a:defRPr sz="1300">
                <a:solidFill>
                  <a:schemeClr val="dk1"/>
                </a:solidFill>
                <a:latin typeface="Caveat Brush"/>
                <a:ea typeface="Caveat Brush"/>
                <a:cs typeface="Caveat Brush"/>
                <a:sym typeface="Caveat Brush"/>
              </a:defRPr>
            </a:lvl2pPr>
            <a:lvl3pPr lvl="2" rtl="0" algn="r">
              <a:buNone/>
              <a:defRPr sz="1300">
                <a:solidFill>
                  <a:schemeClr val="dk1"/>
                </a:solidFill>
                <a:latin typeface="Caveat Brush"/>
                <a:ea typeface="Caveat Brush"/>
                <a:cs typeface="Caveat Brush"/>
                <a:sym typeface="Caveat Brush"/>
              </a:defRPr>
            </a:lvl3pPr>
            <a:lvl4pPr lvl="3" rtl="0" algn="r">
              <a:buNone/>
              <a:defRPr sz="1300">
                <a:solidFill>
                  <a:schemeClr val="dk1"/>
                </a:solidFill>
                <a:latin typeface="Caveat Brush"/>
                <a:ea typeface="Caveat Brush"/>
                <a:cs typeface="Caveat Brush"/>
                <a:sym typeface="Caveat Brush"/>
              </a:defRPr>
            </a:lvl4pPr>
            <a:lvl5pPr lvl="4" rtl="0" algn="r">
              <a:buNone/>
              <a:defRPr sz="1300">
                <a:solidFill>
                  <a:schemeClr val="dk1"/>
                </a:solidFill>
                <a:latin typeface="Caveat Brush"/>
                <a:ea typeface="Caveat Brush"/>
                <a:cs typeface="Caveat Brush"/>
                <a:sym typeface="Caveat Brush"/>
              </a:defRPr>
            </a:lvl5pPr>
            <a:lvl6pPr lvl="5" rtl="0" algn="r">
              <a:buNone/>
              <a:defRPr sz="1300">
                <a:solidFill>
                  <a:schemeClr val="dk1"/>
                </a:solidFill>
                <a:latin typeface="Caveat Brush"/>
                <a:ea typeface="Caveat Brush"/>
                <a:cs typeface="Caveat Brush"/>
                <a:sym typeface="Caveat Brush"/>
              </a:defRPr>
            </a:lvl6pPr>
            <a:lvl7pPr lvl="6" rtl="0" algn="r">
              <a:buNone/>
              <a:defRPr sz="1300">
                <a:solidFill>
                  <a:schemeClr val="dk1"/>
                </a:solidFill>
                <a:latin typeface="Caveat Brush"/>
                <a:ea typeface="Caveat Brush"/>
                <a:cs typeface="Caveat Brush"/>
                <a:sym typeface="Caveat Brush"/>
              </a:defRPr>
            </a:lvl7pPr>
            <a:lvl8pPr lvl="7" rtl="0" algn="r">
              <a:buNone/>
              <a:defRPr sz="1300">
                <a:solidFill>
                  <a:schemeClr val="dk1"/>
                </a:solidFill>
                <a:latin typeface="Caveat Brush"/>
                <a:ea typeface="Caveat Brush"/>
                <a:cs typeface="Caveat Brush"/>
                <a:sym typeface="Caveat Brush"/>
              </a:defRPr>
            </a:lvl8pPr>
            <a:lvl9pPr lvl="8" rtl="0" algn="r">
              <a:buNone/>
              <a:defRPr sz="1300">
                <a:solidFill>
                  <a:schemeClr val="dk1"/>
                </a:solidFill>
                <a:latin typeface="Caveat Brush"/>
                <a:ea typeface="Caveat Brush"/>
                <a:cs typeface="Caveat Brush"/>
                <a:sym typeface="Caveat Brush"/>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urbangrowerscollective.org" TargetMode="Externa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ctrTitle"/>
          </p:nvPr>
        </p:nvSpPr>
        <p:spPr>
          <a:xfrm>
            <a:off x="685800" y="1646275"/>
            <a:ext cx="5451900" cy="1851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Georgia"/>
                <a:ea typeface="Georgia"/>
                <a:cs typeface="Georgia"/>
                <a:sym typeface="Georgia"/>
              </a:rPr>
              <a:t>Urban Growers </a:t>
            </a:r>
            <a:endParaRPr>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Collective</a:t>
            </a:r>
            <a:endParaRPr>
              <a:latin typeface="Georgia"/>
              <a:ea typeface="Georgia"/>
              <a:cs typeface="Georgia"/>
              <a:sym typeface="Georgia"/>
            </a:endParaRPr>
          </a:p>
          <a:p>
            <a:pPr indent="0" lvl="0" marL="0" rtl="0" algn="l">
              <a:spcBef>
                <a:spcPts val="0"/>
              </a:spcBef>
              <a:spcAft>
                <a:spcPts val="0"/>
              </a:spcAft>
              <a:buNone/>
            </a:pPr>
            <a:r>
              <a:rPr lang="en" sz="2200" u="sng">
                <a:solidFill>
                  <a:srgbClr val="666666"/>
                </a:solidFill>
                <a:latin typeface="Avenir"/>
                <a:ea typeface="Avenir"/>
                <a:cs typeface="Avenir"/>
                <a:sym typeface="Avenir"/>
                <a:hlinkClick r:id="rId3">
                  <a:extLst>
                    <a:ext uri="{A12FA001-AC4F-418D-AE19-62706E023703}">
                      <ahyp:hlinkClr val="tx"/>
                    </a:ext>
                  </a:extLst>
                </a:hlinkClick>
              </a:rPr>
              <a:t>www.urbangrowerscollective.org</a:t>
            </a:r>
            <a:endParaRPr sz="2200">
              <a:solidFill>
                <a:srgbClr val="666666"/>
              </a:solidFill>
              <a:latin typeface="Avenir"/>
              <a:ea typeface="Avenir"/>
              <a:cs typeface="Avenir"/>
              <a:sym typeface="Avenir"/>
            </a:endParaRPr>
          </a:p>
          <a:p>
            <a:pPr indent="0" lvl="0" marL="0" rtl="0" algn="l">
              <a:spcBef>
                <a:spcPts val="0"/>
              </a:spcBef>
              <a:spcAft>
                <a:spcPts val="0"/>
              </a:spcAft>
              <a:buNone/>
            </a:pPr>
            <a:r>
              <a:rPr lang="en" sz="2200">
                <a:solidFill>
                  <a:srgbClr val="666666"/>
                </a:solidFill>
                <a:latin typeface="Avenir"/>
                <a:ea typeface="Avenir"/>
                <a:cs typeface="Avenir"/>
                <a:sym typeface="Avenir"/>
              </a:rPr>
              <a:t>@urbangrowerscollective</a:t>
            </a:r>
            <a:endParaRPr sz="2200">
              <a:solidFill>
                <a:srgbClr val="666666"/>
              </a:solidFill>
              <a:latin typeface="Avenir"/>
              <a:ea typeface="Avenir"/>
              <a:cs typeface="Avenir"/>
              <a:sym typeface="Avenir"/>
            </a:endParaRPr>
          </a:p>
        </p:txBody>
      </p:sp>
      <p:pic>
        <p:nvPicPr>
          <p:cNvPr id="88" name="Google Shape;88;p16"/>
          <p:cNvPicPr preferRelativeResize="0"/>
          <p:nvPr/>
        </p:nvPicPr>
        <p:blipFill>
          <a:blip r:embed="rId4">
            <a:alphaModFix/>
          </a:blip>
          <a:stretch>
            <a:fillRect/>
          </a:stretch>
        </p:blipFill>
        <p:spPr>
          <a:xfrm>
            <a:off x="4187678" y="-14262"/>
            <a:ext cx="5451898" cy="51720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151575" y="465250"/>
            <a:ext cx="82827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3300"/>
              <a:t>Grower Apprenticeship Structure </a:t>
            </a:r>
            <a:endParaRPr sz="3300"/>
          </a:p>
        </p:txBody>
      </p:sp>
      <p:sp>
        <p:nvSpPr>
          <p:cNvPr id="165" name="Google Shape;165;p25"/>
          <p:cNvSpPr txBox="1"/>
          <p:nvPr>
            <p:ph idx="1" type="body"/>
          </p:nvPr>
        </p:nvSpPr>
        <p:spPr>
          <a:xfrm>
            <a:off x="457200" y="1423300"/>
            <a:ext cx="4089300" cy="312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800"/>
              <a:t>This practical adult education-training program is structured to introduce participants to </a:t>
            </a:r>
            <a:r>
              <a:rPr b="1" lang="en" sz="1800">
                <a:highlight>
                  <a:schemeClr val="accent2"/>
                </a:highlight>
              </a:rPr>
              <a:t>farm foundations</a:t>
            </a:r>
            <a:r>
              <a:rPr b="1" i="1" lang="en" sz="1800"/>
              <a:t>,</a:t>
            </a:r>
            <a:r>
              <a:rPr lang="en" sz="1800"/>
              <a:t> through </a:t>
            </a:r>
            <a:r>
              <a:rPr b="1" lang="en" sz="1800">
                <a:highlight>
                  <a:schemeClr val="accent5"/>
                </a:highlight>
              </a:rPr>
              <a:t>workshops</a:t>
            </a:r>
            <a:r>
              <a:rPr b="1" lang="en" sz="1800"/>
              <a:t>,</a:t>
            </a:r>
            <a:r>
              <a:rPr i="1" lang="en" sz="1800"/>
              <a:t> </a:t>
            </a:r>
            <a:r>
              <a:rPr b="1" lang="en" sz="1800">
                <a:highlight>
                  <a:schemeClr val="accent5"/>
                </a:highlight>
              </a:rPr>
              <a:t>mentoring</a:t>
            </a:r>
            <a:r>
              <a:rPr lang="en" sz="1800"/>
              <a:t> and </a:t>
            </a:r>
            <a:r>
              <a:rPr b="1" lang="en" sz="1800">
                <a:highlight>
                  <a:schemeClr val="accent5"/>
                </a:highlight>
              </a:rPr>
              <a:t>repetitive practice</a:t>
            </a:r>
            <a:r>
              <a:rPr lang="en" sz="1800"/>
              <a:t>, so that the basic hands-on skill are understood, while also providing scaffolded opportunities for apprentices to </a:t>
            </a:r>
            <a:r>
              <a:rPr b="1" lang="en" sz="1800">
                <a:highlight>
                  <a:schemeClr val="accent5"/>
                </a:highlight>
              </a:rPr>
              <a:t>refine core values</a:t>
            </a:r>
            <a:r>
              <a:rPr lang="en" sz="1800"/>
              <a:t>; </a:t>
            </a:r>
            <a:r>
              <a:rPr b="1" lang="en" sz="1800">
                <a:highlight>
                  <a:schemeClr val="accent5"/>
                </a:highlight>
              </a:rPr>
              <a:t>build business aptitude</a:t>
            </a:r>
            <a:r>
              <a:rPr lang="en" sz="1800"/>
              <a:t> and work toward </a:t>
            </a:r>
            <a:r>
              <a:rPr b="1" lang="en" sz="1800">
                <a:highlight>
                  <a:schemeClr val="accent5"/>
                </a:highlight>
              </a:rPr>
              <a:t>financially</a:t>
            </a:r>
            <a:r>
              <a:rPr lang="en" sz="1800"/>
              <a:t>, </a:t>
            </a:r>
            <a:r>
              <a:rPr b="1" lang="en" sz="1800">
                <a:highlight>
                  <a:schemeClr val="accent5"/>
                </a:highlight>
              </a:rPr>
              <a:t>environmentally</a:t>
            </a:r>
            <a:r>
              <a:rPr lang="en" sz="1800"/>
              <a:t> and </a:t>
            </a:r>
            <a:r>
              <a:rPr b="1" lang="en" sz="1800">
                <a:highlight>
                  <a:schemeClr val="accent5"/>
                </a:highlight>
              </a:rPr>
              <a:t>socially sustainable</a:t>
            </a:r>
            <a:r>
              <a:rPr lang="en" sz="1800"/>
              <a:t> farming operations.</a:t>
            </a:r>
            <a:endParaRPr sz="1800"/>
          </a:p>
          <a:p>
            <a:pPr indent="0" lvl="0" marL="0" rtl="0" algn="l">
              <a:spcBef>
                <a:spcPts val="0"/>
              </a:spcBef>
              <a:spcAft>
                <a:spcPts val="0"/>
              </a:spcAft>
              <a:buNone/>
            </a:pPr>
            <a:r>
              <a:t/>
            </a:r>
            <a:endParaRPr sz="1500">
              <a:latin typeface="Arial"/>
              <a:ea typeface="Arial"/>
              <a:cs typeface="Arial"/>
              <a:sym typeface="Arial"/>
            </a:endParaRPr>
          </a:p>
          <a:p>
            <a:pPr indent="0" lvl="0" marL="0" rtl="0" algn="l">
              <a:spcBef>
                <a:spcPts val="0"/>
              </a:spcBef>
              <a:spcAft>
                <a:spcPts val="0"/>
              </a:spcAft>
              <a:buNone/>
            </a:pPr>
            <a:r>
              <a:t/>
            </a:r>
            <a:endParaRPr sz="1500">
              <a:latin typeface="Arial"/>
              <a:ea typeface="Arial"/>
              <a:cs typeface="Arial"/>
              <a:sym typeface="Arial"/>
            </a:endParaRPr>
          </a:p>
          <a:p>
            <a:pPr indent="0" lvl="0" marL="0" rtl="0" algn="l">
              <a:spcBef>
                <a:spcPts val="0"/>
              </a:spcBef>
              <a:spcAft>
                <a:spcPts val="0"/>
              </a:spcAft>
              <a:buNone/>
            </a:pPr>
            <a:r>
              <a:t/>
            </a:r>
            <a:endParaRPr sz="19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p:txBody>
      </p:sp>
      <p:sp>
        <p:nvSpPr>
          <p:cNvPr id="166" name="Google Shape;166;p2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67" name="Google Shape;167;p25"/>
          <p:cNvPicPr preferRelativeResize="0"/>
          <p:nvPr/>
        </p:nvPicPr>
        <p:blipFill>
          <a:blip r:embed="rId3">
            <a:alphaModFix/>
          </a:blip>
          <a:stretch>
            <a:fillRect/>
          </a:stretch>
        </p:blipFill>
        <p:spPr>
          <a:xfrm>
            <a:off x="4927500" y="1293250"/>
            <a:ext cx="3604350" cy="3383275"/>
          </a:xfrm>
          <a:prstGeom prst="rect">
            <a:avLst/>
          </a:prstGeom>
          <a:noFill/>
          <a:ln>
            <a:noFill/>
          </a:ln>
        </p:spPr>
      </p:pic>
      <p:sp>
        <p:nvSpPr>
          <p:cNvPr id="168" name="Google Shape;168;p25"/>
          <p:cNvSpPr txBox="1"/>
          <p:nvPr/>
        </p:nvSpPr>
        <p:spPr>
          <a:xfrm>
            <a:off x="4963800" y="4769575"/>
            <a:ext cx="3516900" cy="1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Avenir"/>
                <a:ea typeface="Avenir"/>
                <a:cs typeface="Avenir"/>
                <a:sym typeface="Avenir"/>
              </a:rPr>
              <a:t>Bweza, Sistas in the Village</a:t>
            </a:r>
            <a:endParaRPr b="1" sz="1000">
              <a:solidFill>
                <a:schemeClr val="lt1"/>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ph type="title"/>
          </p:nvPr>
        </p:nvSpPr>
        <p:spPr>
          <a:xfrm>
            <a:off x="100175" y="465250"/>
            <a:ext cx="6225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Schedule &amp; Time Commitment</a:t>
            </a:r>
            <a:endParaRPr/>
          </a:p>
        </p:txBody>
      </p:sp>
      <p:sp>
        <p:nvSpPr>
          <p:cNvPr id="174" name="Google Shape;174;p26"/>
          <p:cNvSpPr txBox="1"/>
          <p:nvPr>
            <p:ph idx="1" type="body"/>
          </p:nvPr>
        </p:nvSpPr>
        <p:spPr>
          <a:xfrm>
            <a:off x="457200" y="1499500"/>
            <a:ext cx="82296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u="sng"/>
              <a:t>Workshops, TA/Mentor, Group Work Days:</a:t>
            </a:r>
            <a:endParaRPr u="sng"/>
          </a:p>
          <a:p>
            <a:pPr indent="0" lvl="0" marL="0" rtl="0" algn="l">
              <a:spcBef>
                <a:spcPts val="600"/>
              </a:spcBef>
              <a:spcAft>
                <a:spcPts val="0"/>
              </a:spcAft>
              <a:buNone/>
            </a:pPr>
            <a:r>
              <a:rPr lang="en"/>
              <a:t>Wednesday Evenings - 6:00-7:30p*</a:t>
            </a:r>
            <a:endParaRPr/>
          </a:p>
          <a:p>
            <a:pPr indent="0" lvl="0" marL="0" rtl="0" algn="l">
              <a:spcBef>
                <a:spcPts val="600"/>
              </a:spcBef>
              <a:spcAft>
                <a:spcPts val="0"/>
              </a:spcAft>
              <a:buNone/>
            </a:pPr>
            <a:r>
              <a:rPr lang="en"/>
              <a:t>Saturdays - 9:30a-11a (recommended until 4p)</a:t>
            </a:r>
            <a:endParaRPr/>
          </a:p>
          <a:p>
            <a:pPr indent="0" lvl="0" marL="0" rtl="0" algn="l">
              <a:spcBef>
                <a:spcPts val="600"/>
              </a:spcBef>
              <a:spcAft>
                <a:spcPts val="0"/>
              </a:spcAft>
              <a:buNone/>
            </a:pPr>
            <a:r>
              <a:rPr lang="en"/>
              <a:t>Plus additional hands-on learning hours / at home study</a:t>
            </a:r>
            <a:endParaRPr/>
          </a:p>
          <a:p>
            <a:pPr indent="0" lvl="0" marL="0" rtl="0" algn="l">
              <a:spcBef>
                <a:spcPts val="600"/>
              </a:spcBef>
              <a:spcAft>
                <a:spcPts val="0"/>
              </a:spcAft>
              <a:buNone/>
            </a:pPr>
            <a:r>
              <a:t/>
            </a:r>
            <a:endParaRPr sz="1000"/>
          </a:p>
          <a:p>
            <a:pPr indent="0" lvl="0" marL="0" rtl="0" algn="l">
              <a:spcBef>
                <a:spcPts val="600"/>
              </a:spcBef>
              <a:spcAft>
                <a:spcPts val="0"/>
              </a:spcAft>
              <a:buNone/>
            </a:pPr>
            <a:r>
              <a:rPr lang="en" u="sng"/>
              <a:t>Recommended </a:t>
            </a:r>
            <a:r>
              <a:rPr lang="en" u="sng"/>
              <a:t>Commitment: </a:t>
            </a:r>
            <a:endParaRPr u="sng"/>
          </a:p>
          <a:p>
            <a:pPr indent="0" lvl="0" marL="0" rtl="0" algn="l">
              <a:spcBef>
                <a:spcPts val="600"/>
              </a:spcBef>
              <a:spcAft>
                <a:spcPts val="0"/>
              </a:spcAft>
              <a:buNone/>
            </a:pPr>
            <a:r>
              <a:rPr lang="en"/>
              <a:t>At least 10 Hours Per Week, March - November 30</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457200" rtl="0" algn="l">
              <a:spcBef>
                <a:spcPts val="600"/>
              </a:spcBef>
              <a:spcAft>
                <a:spcPts val="0"/>
              </a:spcAft>
              <a:buNone/>
            </a:pPr>
            <a:r>
              <a:t/>
            </a:r>
            <a:endParaRPr sz="1200"/>
          </a:p>
        </p:txBody>
      </p:sp>
      <p:sp>
        <p:nvSpPr>
          <p:cNvPr id="175" name="Google Shape;175;p2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Key </a:t>
            </a:r>
            <a:r>
              <a:rPr lang="en"/>
              <a:t>Components</a:t>
            </a:r>
            <a:r>
              <a:rPr lang="en"/>
              <a:t> </a:t>
            </a:r>
            <a:endParaRPr/>
          </a:p>
        </p:txBody>
      </p:sp>
      <p:sp>
        <p:nvSpPr>
          <p:cNvPr id="181" name="Google Shape;181;p27"/>
          <p:cNvSpPr txBox="1"/>
          <p:nvPr>
            <p:ph idx="1" type="body"/>
          </p:nvPr>
        </p:nvSpPr>
        <p:spPr>
          <a:xfrm>
            <a:off x="457200" y="149950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highlight>
                  <a:schemeClr val="accent2"/>
                </a:highlight>
              </a:rPr>
              <a:t>Farm Foundation </a:t>
            </a:r>
            <a:r>
              <a:rPr lang="en">
                <a:highlight>
                  <a:schemeClr val="accent2"/>
                </a:highlight>
              </a:rPr>
              <a:t>Workshops</a:t>
            </a:r>
            <a:endParaRPr>
              <a:highlight>
                <a:schemeClr val="accent2"/>
              </a:highlight>
            </a:endParaRPr>
          </a:p>
          <a:p>
            <a:pPr indent="0" lvl="0" marL="0" rtl="0" algn="l">
              <a:spcBef>
                <a:spcPts val="600"/>
              </a:spcBef>
              <a:spcAft>
                <a:spcPts val="0"/>
              </a:spcAft>
              <a:buNone/>
            </a:pPr>
            <a:r>
              <a:rPr lang="en" sz="1400"/>
              <a:t>Primarily in- person workshops with Instructor. Each session will focus on a farm foundation skill set and will provide opportunities for trainees to learn how to grow, ask questions and try on new enterprises they may want to include in their future operations. </a:t>
            </a:r>
            <a:endParaRPr sz="1200"/>
          </a:p>
        </p:txBody>
      </p:sp>
      <p:sp>
        <p:nvSpPr>
          <p:cNvPr id="182" name="Google Shape;182;p2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83" name="Google Shape;183;p27"/>
          <p:cNvSpPr txBox="1"/>
          <p:nvPr>
            <p:ph idx="2" type="body"/>
          </p:nvPr>
        </p:nvSpPr>
        <p:spPr>
          <a:xfrm>
            <a:off x="3235650" y="149950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highlight>
                  <a:schemeClr val="accent5"/>
                </a:highlight>
              </a:rPr>
              <a:t>Mentorship / </a:t>
            </a:r>
            <a:r>
              <a:rPr lang="en">
                <a:highlight>
                  <a:schemeClr val="accent5"/>
                </a:highlight>
              </a:rPr>
              <a:t>Technical Assistance </a:t>
            </a:r>
            <a:endParaRPr>
              <a:highlight>
                <a:schemeClr val="accent5"/>
              </a:highlight>
            </a:endParaRPr>
          </a:p>
          <a:p>
            <a:pPr indent="0" lvl="0" marL="0" rtl="0" algn="l">
              <a:spcBef>
                <a:spcPts val="600"/>
              </a:spcBef>
              <a:spcAft>
                <a:spcPts val="0"/>
              </a:spcAft>
              <a:buNone/>
            </a:pPr>
            <a:r>
              <a:rPr lang="en" sz="1400"/>
              <a:t>In person dedicated time with UGC staff to ask questions about farm foundation skills that have been introduced, including direction and observations on farmwork needs for the day/week.</a:t>
            </a:r>
            <a:endParaRPr sz="2000"/>
          </a:p>
        </p:txBody>
      </p:sp>
      <p:sp>
        <p:nvSpPr>
          <p:cNvPr id="184" name="Google Shape;184;p27"/>
          <p:cNvSpPr txBox="1"/>
          <p:nvPr>
            <p:ph idx="3" type="body"/>
          </p:nvPr>
        </p:nvSpPr>
        <p:spPr>
          <a:xfrm>
            <a:off x="6166500" y="149950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900">
                <a:highlight>
                  <a:schemeClr val="accent6"/>
                </a:highlight>
              </a:rPr>
              <a:t>Applied Learning: Group </a:t>
            </a:r>
            <a:r>
              <a:rPr lang="en" sz="1900">
                <a:highlight>
                  <a:schemeClr val="accent6"/>
                </a:highlight>
              </a:rPr>
              <a:t>&amp; Self Study</a:t>
            </a:r>
            <a:endParaRPr sz="1900">
              <a:highlight>
                <a:schemeClr val="accent6"/>
              </a:highlight>
            </a:endParaRPr>
          </a:p>
          <a:p>
            <a:pPr indent="0" lvl="0" marL="0" rtl="0" algn="l">
              <a:spcBef>
                <a:spcPts val="600"/>
              </a:spcBef>
              <a:spcAft>
                <a:spcPts val="0"/>
              </a:spcAft>
              <a:buNone/>
            </a:pPr>
            <a:r>
              <a:rPr lang="en" sz="1400"/>
              <a:t>Apprentices will work </a:t>
            </a:r>
            <a:r>
              <a:rPr lang="en" sz="1400"/>
              <a:t>independently</a:t>
            </a:r>
            <a:r>
              <a:rPr lang="en" sz="1400"/>
              <a:t> to build out designated farm space, apply farm skills, </a:t>
            </a:r>
            <a:r>
              <a:rPr lang="en" sz="1400"/>
              <a:t>observe, learn from, tend to, and harvest produce. We have scheduled group work days to build community, collaboration and work towards shared goals.</a:t>
            </a:r>
            <a:endParaRPr sz="1400"/>
          </a:p>
          <a:p>
            <a:pPr indent="0" lvl="0" marL="0" rtl="0" algn="l">
              <a:spcBef>
                <a:spcPts val="600"/>
              </a:spcBef>
              <a:spcAft>
                <a:spcPts val="0"/>
              </a:spcAft>
              <a:buNone/>
            </a:pPr>
            <a:r>
              <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100175" y="465250"/>
            <a:ext cx="6225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Schedule Example (Month)</a:t>
            </a:r>
            <a:endParaRPr/>
          </a:p>
        </p:txBody>
      </p:sp>
      <p:sp>
        <p:nvSpPr>
          <p:cNvPr id="190" name="Google Shape;190;p2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91" name="Google Shape;191;p28"/>
          <p:cNvPicPr preferRelativeResize="0"/>
          <p:nvPr/>
        </p:nvPicPr>
        <p:blipFill>
          <a:blip r:embed="rId3">
            <a:alphaModFix/>
          </a:blip>
          <a:stretch>
            <a:fillRect/>
          </a:stretch>
        </p:blipFill>
        <p:spPr>
          <a:xfrm>
            <a:off x="1219087" y="1337800"/>
            <a:ext cx="5911125" cy="3684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Farm Foundations</a:t>
            </a:r>
            <a:endParaRPr/>
          </a:p>
        </p:txBody>
      </p:sp>
      <p:sp>
        <p:nvSpPr>
          <p:cNvPr id="197" name="Google Shape;197;p29"/>
          <p:cNvSpPr txBox="1"/>
          <p:nvPr>
            <p:ph idx="1" type="body"/>
          </p:nvPr>
        </p:nvSpPr>
        <p:spPr>
          <a:xfrm>
            <a:off x="225625" y="1823700"/>
            <a:ext cx="22998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Spring Quarter</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Bed Building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Irrigation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Transplanting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Direct Seeding</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p:txBody>
      </p:sp>
      <p:sp>
        <p:nvSpPr>
          <p:cNvPr id="198" name="Google Shape;198;p2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99" name="Google Shape;199;p29"/>
          <p:cNvSpPr txBox="1"/>
          <p:nvPr/>
        </p:nvSpPr>
        <p:spPr>
          <a:xfrm>
            <a:off x="126425" y="1320275"/>
            <a:ext cx="882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rPr>
              <a:t>UGC’s Grower Apprenticeship is a 10 month, hands-on program, running February-November</a:t>
            </a:r>
            <a:endParaRPr>
              <a:solidFill>
                <a:schemeClr val="lt1"/>
              </a:solidFill>
            </a:endParaRPr>
          </a:p>
        </p:txBody>
      </p:sp>
      <p:sp>
        <p:nvSpPr>
          <p:cNvPr id="200" name="Google Shape;200;p29"/>
          <p:cNvSpPr txBox="1"/>
          <p:nvPr>
            <p:ph idx="1" type="body"/>
          </p:nvPr>
        </p:nvSpPr>
        <p:spPr>
          <a:xfrm>
            <a:off x="3090825" y="1823700"/>
            <a:ext cx="25203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Summer Quarter</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Composting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Vermicompost</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Harvesting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Post-Harvest Handling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Record Keeping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Pest Management</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Tomato Trellis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Crop Maintenance</a:t>
            </a:r>
            <a:endParaRPr sz="1400">
              <a:latin typeface="Arial"/>
              <a:ea typeface="Arial"/>
              <a:cs typeface="Arial"/>
              <a:sym typeface="Arial"/>
            </a:endParaRPr>
          </a:p>
          <a:p>
            <a:pPr indent="0" lvl="0" marL="457200" rtl="0" algn="l">
              <a:spcBef>
                <a:spcPts val="600"/>
              </a:spcBef>
              <a:spcAft>
                <a:spcPts val="0"/>
              </a:spcAft>
              <a:buNone/>
            </a:pPr>
            <a:r>
              <a:t/>
            </a:r>
            <a:endParaRPr/>
          </a:p>
        </p:txBody>
      </p:sp>
      <p:sp>
        <p:nvSpPr>
          <p:cNvPr id="201" name="Google Shape;201;p29"/>
          <p:cNvSpPr txBox="1"/>
          <p:nvPr>
            <p:ph idx="1" type="body"/>
          </p:nvPr>
        </p:nvSpPr>
        <p:spPr>
          <a:xfrm>
            <a:off x="5960275" y="1885000"/>
            <a:ext cx="2520300" cy="28650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Fall Quarter</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Succession Planting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Season Extension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Winterizing Farm</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Winterizing Irrigation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Winter Planting</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
                <a:latin typeface="Arial"/>
                <a:ea typeface="Arial"/>
                <a:cs typeface="Arial"/>
                <a:sym typeface="Arial"/>
              </a:rPr>
              <a:t>Winter Quarter</a:t>
            </a:r>
            <a:endParaRPr>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Crop Planning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Greenhouse Seeding</a:t>
            </a:r>
            <a:endParaRPr sz="1400">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Seasonal Overview</a:t>
            </a:r>
            <a:endParaRPr/>
          </a:p>
        </p:txBody>
      </p:sp>
      <p:sp>
        <p:nvSpPr>
          <p:cNvPr id="207" name="Google Shape;207;p30"/>
          <p:cNvSpPr txBox="1"/>
          <p:nvPr>
            <p:ph idx="1" type="body"/>
          </p:nvPr>
        </p:nvSpPr>
        <p:spPr>
          <a:xfrm>
            <a:off x="225625" y="1823700"/>
            <a:ext cx="22998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Spring Quarter</a:t>
            </a:r>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Farm Foundation Techniques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Farm Buildout &amp; Planting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Harvest &amp; Post Harvest Handling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Recordkeeping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Cooperative Business Introduction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Community Building</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p:txBody>
      </p:sp>
      <p:sp>
        <p:nvSpPr>
          <p:cNvPr id="208" name="Google Shape;208;p3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09" name="Google Shape;209;p30"/>
          <p:cNvSpPr txBox="1"/>
          <p:nvPr/>
        </p:nvSpPr>
        <p:spPr>
          <a:xfrm>
            <a:off x="126425" y="1320275"/>
            <a:ext cx="882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rPr>
              <a:t>UGC’s Grower Apprenticeship is a 10 month, hands-on program, running February-November</a:t>
            </a:r>
            <a:endParaRPr>
              <a:solidFill>
                <a:schemeClr val="lt1"/>
              </a:solidFill>
            </a:endParaRPr>
          </a:p>
        </p:txBody>
      </p:sp>
      <p:sp>
        <p:nvSpPr>
          <p:cNvPr id="210" name="Google Shape;210;p30"/>
          <p:cNvSpPr txBox="1"/>
          <p:nvPr>
            <p:ph idx="1" type="body"/>
          </p:nvPr>
        </p:nvSpPr>
        <p:spPr>
          <a:xfrm>
            <a:off x="3090825" y="1823700"/>
            <a:ext cx="25203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Summer Quarter</a:t>
            </a:r>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Farm Foundation Techniques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Farm Buildout, Planting &amp; Crop Maintenance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Harvest &amp; Post Harvest Handling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Recordkeeping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Field Trips (Yr 2/3)</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Program Rotations (Yr 3)</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Community Building</a:t>
            </a:r>
            <a:endParaRPr sz="1400">
              <a:latin typeface="Arial"/>
              <a:ea typeface="Arial"/>
              <a:cs typeface="Arial"/>
              <a:sym typeface="Arial"/>
            </a:endParaRPr>
          </a:p>
          <a:p>
            <a:pPr indent="0" lvl="0" marL="457200" rtl="0" algn="l">
              <a:spcBef>
                <a:spcPts val="600"/>
              </a:spcBef>
              <a:spcAft>
                <a:spcPts val="0"/>
              </a:spcAft>
              <a:buNone/>
            </a:pPr>
            <a:r>
              <a:t/>
            </a:r>
            <a:endParaRPr/>
          </a:p>
        </p:txBody>
      </p:sp>
      <p:sp>
        <p:nvSpPr>
          <p:cNvPr id="211" name="Google Shape;211;p30"/>
          <p:cNvSpPr txBox="1"/>
          <p:nvPr>
            <p:ph idx="1" type="body"/>
          </p:nvPr>
        </p:nvSpPr>
        <p:spPr>
          <a:xfrm>
            <a:off x="5960275" y="1885000"/>
            <a:ext cx="25203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Fall Quarter</a:t>
            </a:r>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Farm Foundation Techniques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Farm Buildout, Planting &amp; Crop Maintenance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Harvest &amp; Post Harvest Handling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Recordkeeping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Season Extension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Farm Winterization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Reflection</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1"/>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Sequential </a:t>
            </a:r>
            <a:r>
              <a:rPr lang="en"/>
              <a:t>Learning Arch</a:t>
            </a:r>
            <a:endParaRPr/>
          </a:p>
        </p:txBody>
      </p:sp>
      <p:sp>
        <p:nvSpPr>
          <p:cNvPr id="217" name="Google Shape;217;p31"/>
          <p:cNvSpPr txBox="1"/>
          <p:nvPr>
            <p:ph idx="1" type="body"/>
          </p:nvPr>
        </p:nvSpPr>
        <p:spPr>
          <a:xfrm>
            <a:off x="478250" y="2116900"/>
            <a:ext cx="25203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Year 1 Focus:</a:t>
            </a:r>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Learning farm foundation skills &amp; recordkeeping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Introduction to solidarity economy &amp; coop principales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Collectively managing farm space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Building Community</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Defining Purpose: Individual &amp; Group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p:txBody>
      </p:sp>
      <p:sp>
        <p:nvSpPr>
          <p:cNvPr id="218" name="Google Shape;218;p3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19" name="Google Shape;219;p31"/>
          <p:cNvSpPr txBox="1"/>
          <p:nvPr/>
        </p:nvSpPr>
        <p:spPr>
          <a:xfrm>
            <a:off x="126425" y="1320275"/>
            <a:ext cx="88257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rPr>
              <a:t>UGC’s Grower Apprenticeship is a three year program, that will on board a new cohort each year. Although the program’s curriculum is designed for 3 annual modules, the learning is sequential and apprentices may choose to off board successfully each year. </a:t>
            </a:r>
            <a:endParaRPr>
              <a:solidFill>
                <a:schemeClr val="lt1"/>
              </a:solidFill>
            </a:endParaRPr>
          </a:p>
        </p:txBody>
      </p:sp>
      <p:sp>
        <p:nvSpPr>
          <p:cNvPr id="220" name="Google Shape;220;p31"/>
          <p:cNvSpPr txBox="1"/>
          <p:nvPr>
            <p:ph idx="1" type="body"/>
          </p:nvPr>
        </p:nvSpPr>
        <p:spPr>
          <a:xfrm>
            <a:off x="3363675" y="2116900"/>
            <a:ext cx="25203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Year 2 Focus:</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Continued farm training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Crop Planning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Increasing production </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Refining recordkeeping </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Increase business aptitude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Profit sharing </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Building cooperative business model with cohort participants.</a:t>
            </a:r>
            <a:endParaRPr sz="1400">
              <a:latin typeface="Arial"/>
              <a:ea typeface="Arial"/>
              <a:cs typeface="Arial"/>
              <a:sym typeface="Arial"/>
            </a:endParaRPr>
          </a:p>
          <a:p>
            <a:pPr indent="0" lvl="0" marL="457200" rtl="0" algn="l">
              <a:spcBef>
                <a:spcPts val="600"/>
              </a:spcBef>
              <a:spcAft>
                <a:spcPts val="0"/>
              </a:spcAft>
              <a:buNone/>
            </a:pPr>
            <a:r>
              <a:t/>
            </a:r>
            <a:endParaRPr/>
          </a:p>
        </p:txBody>
      </p:sp>
      <p:sp>
        <p:nvSpPr>
          <p:cNvPr id="221" name="Google Shape;221;p31"/>
          <p:cNvSpPr txBox="1"/>
          <p:nvPr>
            <p:ph idx="1" type="body"/>
          </p:nvPr>
        </p:nvSpPr>
        <p:spPr>
          <a:xfrm>
            <a:off x="6204675" y="1897150"/>
            <a:ext cx="25203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Year 3 Focus:</a:t>
            </a:r>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Continued farm training</a:t>
            </a:r>
            <a:endParaRPr sz="1400">
              <a:latin typeface="Arial"/>
              <a:ea typeface="Arial"/>
              <a:cs typeface="Arial"/>
              <a:sym typeface="Arial"/>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Increasing production</a:t>
            </a:r>
            <a:endParaRPr sz="1400">
              <a:latin typeface="Arial"/>
              <a:ea typeface="Arial"/>
              <a:cs typeface="Arial"/>
              <a:sym typeface="Arial"/>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Financial and Production Goals; Invoicing; </a:t>
            </a:r>
            <a:r>
              <a:rPr lang="en" sz="1400">
                <a:latin typeface="Arial"/>
                <a:ea typeface="Arial"/>
                <a:cs typeface="Arial"/>
                <a:sym typeface="Arial"/>
              </a:rPr>
              <a:t>Understanding expenses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Increase business aptitude </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Profit sharing </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Market Pathway Rotation</a:t>
            </a:r>
            <a:endParaRPr sz="1400">
              <a:latin typeface="Arial"/>
              <a:ea typeface="Arial"/>
              <a:cs typeface="Arial"/>
              <a:sym typeface="Arial"/>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Tracking</a:t>
            </a:r>
            <a:r>
              <a:rPr lang="en" sz="1400">
                <a:latin typeface="Arial"/>
                <a:ea typeface="Arial"/>
                <a:cs typeface="Arial"/>
                <a:sym typeface="Arial"/>
              </a:rPr>
              <a:t> expenses</a:t>
            </a:r>
            <a:endParaRPr sz="1400">
              <a:latin typeface="Arial"/>
              <a:ea typeface="Arial"/>
              <a:cs typeface="Arial"/>
              <a:sym typeface="Arial"/>
            </a:endParaRPr>
          </a:p>
          <a:p>
            <a:pPr indent="-317500" lvl="0" marL="457200" rtl="0" algn="l">
              <a:spcBef>
                <a:spcPts val="0"/>
              </a:spcBef>
              <a:spcAft>
                <a:spcPts val="0"/>
              </a:spcAft>
              <a:buClr>
                <a:schemeClr val="lt1"/>
              </a:buClr>
              <a:buSzPts val="1400"/>
              <a:buChar char="✔"/>
            </a:pPr>
            <a:r>
              <a:rPr lang="en" sz="1400">
                <a:latin typeface="Arial"/>
                <a:ea typeface="Arial"/>
                <a:cs typeface="Arial"/>
                <a:sym typeface="Arial"/>
              </a:rPr>
              <a:t>Identifying land for future </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2"/>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Coop Program</a:t>
            </a:r>
            <a:endParaRPr/>
          </a:p>
        </p:txBody>
      </p:sp>
      <p:sp>
        <p:nvSpPr>
          <p:cNvPr id="227" name="Google Shape;227;p32"/>
          <p:cNvSpPr txBox="1"/>
          <p:nvPr>
            <p:ph idx="1" type="body"/>
          </p:nvPr>
        </p:nvSpPr>
        <p:spPr>
          <a:xfrm>
            <a:off x="257800" y="127755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Year 1</a:t>
            </a:r>
            <a:endParaRPr/>
          </a:p>
        </p:txBody>
      </p:sp>
      <p:sp>
        <p:nvSpPr>
          <p:cNvPr id="228" name="Google Shape;228;p32"/>
          <p:cNvSpPr txBox="1"/>
          <p:nvPr>
            <p:ph idx="2" type="body"/>
          </p:nvPr>
        </p:nvSpPr>
        <p:spPr>
          <a:xfrm>
            <a:off x="3301350" y="138795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Year 2</a:t>
            </a:r>
            <a:endParaRPr/>
          </a:p>
        </p:txBody>
      </p:sp>
      <p:sp>
        <p:nvSpPr>
          <p:cNvPr id="229" name="Google Shape;229;p3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30" name="Google Shape;230;p32"/>
          <p:cNvSpPr txBox="1"/>
          <p:nvPr>
            <p:ph idx="1" type="body"/>
          </p:nvPr>
        </p:nvSpPr>
        <p:spPr>
          <a:xfrm>
            <a:off x="311550" y="1758900"/>
            <a:ext cx="2800800" cy="299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latin typeface="Arial"/>
                <a:ea typeface="Arial"/>
                <a:cs typeface="Arial"/>
                <a:sym typeface="Arial"/>
              </a:rPr>
              <a:t>Cooperative skill building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Introduction to the solidarity economy</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Power &amp; privilege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Leadership</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Trust Building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Setting group values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Problem solving together</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Decision-making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Redefining leadership</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Generative conflict</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Building facilitation skills</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p:txBody>
      </p:sp>
      <p:sp>
        <p:nvSpPr>
          <p:cNvPr id="231" name="Google Shape;231;p32"/>
          <p:cNvSpPr txBox="1"/>
          <p:nvPr>
            <p:ph idx="1" type="body"/>
          </p:nvPr>
        </p:nvSpPr>
        <p:spPr>
          <a:xfrm>
            <a:off x="3164275" y="2105250"/>
            <a:ext cx="2703600" cy="2700300"/>
          </a:xfrm>
          <a:prstGeom prst="rect">
            <a:avLst/>
          </a:prstGeom>
        </p:spPr>
        <p:txBody>
          <a:bodyPr anchorCtr="0" anchor="t" bIns="0" lIns="0" spcFirstLastPara="1" rIns="0" wrap="square" tIns="0">
            <a:noAutofit/>
          </a:bodyPr>
          <a:lstStyle/>
          <a:p>
            <a:pPr indent="0" lvl="0" marL="0" rtl="0" algn="l">
              <a:spcBef>
                <a:spcPts val="0"/>
              </a:spcBef>
              <a:spcAft>
                <a:spcPts val="0"/>
              </a:spcAft>
              <a:buNone/>
            </a:pPr>
            <a:br>
              <a:rPr lang="en" sz="1400">
                <a:latin typeface="Arial"/>
                <a:ea typeface="Arial"/>
                <a:cs typeface="Arial"/>
                <a:sym typeface="Arial"/>
              </a:rPr>
            </a:b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457200" rtl="0" algn="l">
              <a:spcBef>
                <a:spcPts val="600"/>
              </a:spcBef>
              <a:spcAft>
                <a:spcPts val="0"/>
              </a:spcAft>
              <a:buNone/>
            </a:pPr>
            <a:r>
              <a:t/>
            </a:r>
            <a:endParaRPr/>
          </a:p>
        </p:txBody>
      </p:sp>
      <p:sp>
        <p:nvSpPr>
          <p:cNvPr id="232" name="Google Shape;232;p32"/>
          <p:cNvSpPr txBox="1"/>
          <p:nvPr>
            <p:ph idx="1" type="body"/>
          </p:nvPr>
        </p:nvSpPr>
        <p:spPr>
          <a:xfrm>
            <a:off x="3304575" y="1814550"/>
            <a:ext cx="2949300" cy="299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latin typeface="Arial"/>
                <a:ea typeface="Arial"/>
                <a:cs typeface="Arial"/>
                <a:sym typeface="Arial"/>
              </a:rPr>
              <a:t>Cooperative planning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Building out your co-op development work plan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Business model canvas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Market research </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Financial planning </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Team / operational capacity planning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Membership eligibility</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Designing your democratic structure (multiple sessions)</a:t>
            </a:r>
            <a:endParaRPr sz="1400">
              <a:latin typeface="Arial"/>
              <a:ea typeface="Arial"/>
              <a:cs typeface="Arial"/>
              <a:sym typeface="Arial"/>
            </a:endParaRPr>
          </a:p>
          <a:p>
            <a:pPr indent="0" lvl="0" marL="91440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p:txBody>
      </p:sp>
      <p:sp>
        <p:nvSpPr>
          <p:cNvPr id="233" name="Google Shape;233;p32"/>
          <p:cNvSpPr txBox="1"/>
          <p:nvPr>
            <p:ph idx="2" type="body"/>
          </p:nvPr>
        </p:nvSpPr>
        <p:spPr>
          <a:xfrm>
            <a:off x="6134025" y="138795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Year 3</a:t>
            </a:r>
            <a:endParaRPr/>
          </a:p>
        </p:txBody>
      </p:sp>
      <p:sp>
        <p:nvSpPr>
          <p:cNvPr id="234" name="Google Shape;234;p32"/>
          <p:cNvSpPr txBox="1"/>
          <p:nvPr>
            <p:ph idx="1" type="body"/>
          </p:nvPr>
        </p:nvSpPr>
        <p:spPr>
          <a:xfrm>
            <a:off x="6137250" y="1814550"/>
            <a:ext cx="2949300" cy="299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latin typeface="Arial"/>
                <a:ea typeface="Arial"/>
                <a:cs typeface="Arial"/>
                <a:sym typeface="Arial"/>
              </a:rPr>
              <a:t>Cooperative practice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Monthly governance meetings where we practice:</a:t>
            </a:r>
            <a:endParaRPr sz="1400">
              <a:latin typeface="Arial"/>
              <a:ea typeface="Arial"/>
              <a:cs typeface="Arial"/>
              <a:sym typeface="Arial"/>
            </a:endParaRPr>
          </a:p>
          <a:p>
            <a:pPr indent="-317500" lvl="1" marL="914400" rtl="0" algn="l">
              <a:spcBef>
                <a:spcPts val="0"/>
              </a:spcBef>
              <a:spcAft>
                <a:spcPts val="0"/>
              </a:spcAft>
              <a:buClr>
                <a:schemeClr val="lt1"/>
              </a:buClr>
              <a:buSzPts val="1400"/>
              <a:buFont typeface="Arial"/>
              <a:buChar char="○"/>
            </a:pPr>
            <a:r>
              <a:rPr lang="en" sz="1400">
                <a:latin typeface="Arial"/>
                <a:ea typeface="Arial"/>
                <a:cs typeface="Arial"/>
                <a:sym typeface="Arial"/>
              </a:rPr>
              <a:t>Reviewing and presenting monthly financials</a:t>
            </a:r>
            <a:endParaRPr sz="1400">
              <a:latin typeface="Arial"/>
              <a:ea typeface="Arial"/>
              <a:cs typeface="Arial"/>
              <a:sym typeface="Arial"/>
            </a:endParaRPr>
          </a:p>
          <a:p>
            <a:pPr indent="-317500" lvl="1" marL="914400" rtl="0" algn="l">
              <a:spcBef>
                <a:spcPts val="0"/>
              </a:spcBef>
              <a:spcAft>
                <a:spcPts val="0"/>
              </a:spcAft>
              <a:buSzPts val="1400"/>
              <a:buFont typeface="Arial"/>
              <a:buChar char="○"/>
            </a:pPr>
            <a:r>
              <a:rPr lang="en" sz="1400">
                <a:latin typeface="Arial"/>
                <a:ea typeface="Arial"/>
                <a:cs typeface="Arial"/>
                <a:sym typeface="Arial"/>
              </a:rPr>
              <a:t>Discussing how to improve operations</a:t>
            </a:r>
            <a:endParaRPr sz="1400">
              <a:latin typeface="Arial"/>
              <a:ea typeface="Arial"/>
              <a:cs typeface="Arial"/>
              <a:sym typeface="Arial"/>
            </a:endParaRPr>
          </a:p>
          <a:p>
            <a:pPr indent="-317500" lvl="1" marL="914400" rtl="0" algn="l">
              <a:spcBef>
                <a:spcPts val="0"/>
              </a:spcBef>
              <a:spcAft>
                <a:spcPts val="0"/>
              </a:spcAft>
              <a:buClr>
                <a:schemeClr val="lt1"/>
              </a:buClr>
              <a:buSzPts val="1400"/>
              <a:buFont typeface="Arial"/>
              <a:buChar char="○"/>
            </a:pPr>
            <a:r>
              <a:rPr lang="en" sz="1400">
                <a:latin typeface="Arial"/>
                <a:ea typeface="Arial"/>
                <a:cs typeface="Arial"/>
                <a:sym typeface="Arial"/>
              </a:rPr>
              <a:t>Decision-making around strategy</a:t>
            </a:r>
            <a:endParaRPr sz="1400">
              <a:latin typeface="Arial"/>
              <a:ea typeface="Arial"/>
              <a:cs typeface="Arial"/>
              <a:sym typeface="Arial"/>
            </a:endParaRPr>
          </a:p>
          <a:p>
            <a:pPr indent="-317500" lvl="1" marL="914400" rtl="0" algn="l">
              <a:spcBef>
                <a:spcPts val="0"/>
              </a:spcBef>
              <a:spcAft>
                <a:spcPts val="0"/>
              </a:spcAft>
              <a:buClr>
                <a:schemeClr val="lt1"/>
              </a:buClr>
              <a:buSzPts val="1400"/>
              <a:buFont typeface="Arial"/>
              <a:buChar char="○"/>
            </a:pPr>
            <a:r>
              <a:rPr lang="en" sz="1400">
                <a:latin typeface="Arial"/>
                <a:ea typeface="Arial"/>
                <a:cs typeface="Arial"/>
                <a:sym typeface="Arial"/>
              </a:rPr>
              <a:t>Conflict transformation approaches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ph idx="1" type="body"/>
          </p:nvPr>
        </p:nvSpPr>
        <p:spPr>
          <a:xfrm>
            <a:off x="1646175" y="4386854"/>
            <a:ext cx="5851500" cy="393600"/>
          </a:xfrm>
          <a:prstGeom prst="rect">
            <a:avLst/>
          </a:prstGeom>
        </p:spPr>
        <p:txBody>
          <a:bodyPr anchorCtr="0" anchor="ctr" bIns="0" lIns="0" spcFirstLastPara="1" rIns="0" wrap="square" tIns="0">
            <a:noAutofit/>
          </a:bodyPr>
          <a:lstStyle/>
          <a:p>
            <a:pPr indent="0" lvl="0" marL="0" rtl="0" algn="ctr">
              <a:spcBef>
                <a:spcPts val="360"/>
              </a:spcBef>
              <a:spcAft>
                <a:spcPts val="0"/>
              </a:spcAft>
              <a:buNone/>
            </a:pPr>
            <a:r>
              <a:rPr b="1" lang="en" sz="1900"/>
              <a:t>Coop Schedule and Topics</a:t>
            </a:r>
            <a:endParaRPr b="1" sz="1900"/>
          </a:p>
        </p:txBody>
      </p:sp>
      <p:sp>
        <p:nvSpPr>
          <p:cNvPr id="240" name="Google Shape;240;p3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41" name="Google Shape;241;p33"/>
          <p:cNvGraphicFramePr/>
          <p:nvPr/>
        </p:nvGraphicFramePr>
        <p:xfrm>
          <a:off x="1390575" y="106100"/>
          <a:ext cx="3000000" cy="3000000"/>
        </p:xfrm>
        <a:graphic>
          <a:graphicData uri="http://schemas.openxmlformats.org/drawingml/2006/table">
            <a:tbl>
              <a:tblPr>
                <a:noFill/>
                <a:tableStyleId>{1DB6E3E2-E6C6-4511-9673-62079582AE7B}</a:tableStyleId>
              </a:tblPr>
              <a:tblGrid>
                <a:gridCol w="885825"/>
                <a:gridCol w="1266825"/>
                <a:gridCol w="1876425"/>
                <a:gridCol w="2333625"/>
              </a:tblGrid>
              <a:tr h="12700">
                <a:tc>
                  <a:txBody>
                    <a:bodyPr/>
                    <a:lstStyle/>
                    <a:p>
                      <a:pPr indent="0" lvl="0" marL="0" rtl="0" algn="l">
                        <a:spcBef>
                          <a:spcPts val="0"/>
                        </a:spcBef>
                        <a:spcAft>
                          <a:spcPts val="0"/>
                        </a:spcAft>
                        <a:buNone/>
                      </a:pPr>
                      <a:r>
                        <a:rPr b="1" lang="en" sz="1100"/>
                        <a:t>Month</a:t>
                      </a:r>
                      <a:endParaRPr b="1" sz="1100"/>
                    </a:p>
                  </a:txBody>
                  <a:tcPr marT="63500" marB="63500" marR="63500" marL="63500">
                    <a:solidFill>
                      <a:srgbClr val="D0E0E3"/>
                    </a:solidFill>
                  </a:tcPr>
                </a:tc>
                <a:tc>
                  <a:txBody>
                    <a:bodyPr/>
                    <a:lstStyle/>
                    <a:p>
                      <a:pPr indent="0" lvl="0" marL="0" rtl="0" algn="l">
                        <a:spcBef>
                          <a:spcPts val="0"/>
                        </a:spcBef>
                        <a:spcAft>
                          <a:spcPts val="0"/>
                        </a:spcAft>
                        <a:buNone/>
                      </a:pPr>
                      <a:r>
                        <a:rPr b="1" lang="en" sz="1100"/>
                        <a:t>Date</a:t>
                      </a:r>
                      <a:endParaRPr b="1" sz="1100"/>
                    </a:p>
                  </a:txBody>
                  <a:tcPr marT="63500" marB="63500" marR="63500" marL="63500">
                    <a:solidFill>
                      <a:srgbClr val="D0E0E3"/>
                    </a:solidFill>
                  </a:tcPr>
                </a:tc>
                <a:tc>
                  <a:txBody>
                    <a:bodyPr/>
                    <a:lstStyle/>
                    <a:p>
                      <a:pPr indent="0" lvl="0" marL="0" rtl="0" algn="l">
                        <a:spcBef>
                          <a:spcPts val="0"/>
                        </a:spcBef>
                        <a:spcAft>
                          <a:spcPts val="0"/>
                        </a:spcAft>
                        <a:buNone/>
                      </a:pPr>
                      <a:r>
                        <a:rPr b="1" lang="en" sz="1100"/>
                        <a:t>Focus - New Cohort</a:t>
                      </a:r>
                      <a:endParaRPr b="1" sz="1100"/>
                    </a:p>
                  </a:txBody>
                  <a:tcPr marT="63500" marB="63500" marR="63500" marL="63500">
                    <a:solidFill>
                      <a:srgbClr val="D0E0E3"/>
                    </a:solidFill>
                  </a:tcPr>
                </a:tc>
                <a:tc>
                  <a:txBody>
                    <a:bodyPr/>
                    <a:lstStyle/>
                    <a:p>
                      <a:pPr indent="0" lvl="0" marL="0" marR="142875" rtl="0" algn="l">
                        <a:spcBef>
                          <a:spcPts val="0"/>
                        </a:spcBef>
                        <a:spcAft>
                          <a:spcPts val="0"/>
                        </a:spcAft>
                        <a:buNone/>
                      </a:pPr>
                      <a:r>
                        <a:rPr b="1" lang="en" sz="1100"/>
                        <a:t>Focus - Returning Apprentices</a:t>
                      </a:r>
                      <a:endParaRPr b="1" sz="1100"/>
                    </a:p>
                  </a:txBody>
                  <a:tcPr marT="63500" marB="63500" marR="63500" marL="63500">
                    <a:solidFill>
                      <a:srgbClr val="D0E0E3"/>
                    </a:solidFill>
                  </a:tcPr>
                </a:tc>
              </a:tr>
              <a:tr h="12700">
                <a:tc>
                  <a:txBody>
                    <a:bodyPr/>
                    <a:lstStyle/>
                    <a:p>
                      <a:pPr indent="0" lvl="0" marL="0" rtl="0" algn="l">
                        <a:spcBef>
                          <a:spcPts val="0"/>
                        </a:spcBef>
                        <a:spcAft>
                          <a:spcPts val="0"/>
                        </a:spcAft>
                        <a:buNone/>
                      </a:pPr>
                      <a:r>
                        <a:rPr lang="en" sz="1100">
                          <a:solidFill>
                            <a:schemeClr val="lt1"/>
                          </a:solidFill>
                        </a:rPr>
                        <a:t>March</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3/20 - 6:00-7:30p</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Introduction, 2024 plan, SE + Co-ops 101</a:t>
                      </a:r>
                      <a:endParaRPr i="1"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Recap, 2024 plan, &amp; Co-ops 201 </a:t>
                      </a:r>
                      <a:endParaRPr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April</a:t>
                      </a:r>
                      <a:endParaRPr sz="1100">
                        <a:solidFill>
                          <a:schemeClr val="lt1"/>
                        </a:solidFill>
                      </a:endParaRPr>
                    </a:p>
                  </a:txBody>
                  <a:tcPr marT="63500" marB="63500" marR="63500" marL="63500"/>
                </a:tc>
                <a:tc>
                  <a:txBody>
                    <a:bodyPr/>
                    <a:lstStyle/>
                    <a:p>
                      <a:pPr indent="-457200" lvl="0" marL="457200" rtl="0" algn="l">
                        <a:spcBef>
                          <a:spcPts val="0"/>
                        </a:spcBef>
                        <a:spcAft>
                          <a:spcPts val="0"/>
                        </a:spcAft>
                        <a:buNone/>
                      </a:pPr>
                      <a:r>
                        <a:rPr lang="en" sz="1100">
                          <a:solidFill>
                            <a:schemeClr val="lt1"/>
                          </a:solidFill>
                        </a:rPr>
                        <a:t>4/3 - 6:00-7:30p</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Power &amp; Privilege</a:t>
                      </a:r>
                      <a:endParaRPr i="1" sz="1100">
                        <a:solidFill>
                          <a:schemeClr val="lt1"/>
                        </a:solidFill>
                      </a:endParaRPr>
                    </a:p>
                    <a:p>
                      <a:pPr indent="0" lvl="0" marL="0" rtl="0" algn="l">
                        <a:lnSpc>
                          <a:spcPct val="115000"/>
                        </a:lnSpc>
                        <a:spcBef>
                          <a:spcPts val="0"/>
                        </a:spcBef>
                        <a:spcAft>
                          <a:spcPts val="0"/>
                        </a:spcAft>
                        <a:buNone/>
                      </a:pPr>
                      <a:r>
                        <a:t/>
                      </a:r>
                      <a:endParaRPr i="1"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Building out your co-op development work plan </a:t>
                      </a:r>
                      <a:endParaRPr i="1"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May</a:t>
                      </a:r>
                      <a:endParaRPr sz="1100">
                        <a:solidFill>
                          <a:schemeClr val="lt1"/>
                        </a:solidFill>
                      </a:endParaRPr>
                    </a:p>
                  </a:txBody>
                  <a:tcPr marT="63500" marB="63500" marR="63500" marL="63500"/>
                </a:tc>
                <a:tc>
                  <a:txBody>
                    <a:bodyPr/>
                    <a:lstStyle/>
                    <a:p>
                      <a:pPr indent="-457200" lvl="0" marL="457200" rtl="0" algn="l">
                        <a:spcBef>
                          <a:spcPts val="0"/>
                        </a:spcBef>
                        <a:spcAft>
                          <a:spcPts val="0"/>
                        </a:spcAft>
                        <a:buNone/>
                      </a:pPr>
                      <a:r>
                        <a:rPr lang="en" sz="1100">
                          <a:solidFill>
                            <a:schemeClr val="lt1"/>
                          </a:solidFill>
                        </a:rPr>
                        <a:t>5/1 - 6:00-7:30p</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Leadership </a:t>
                      </a:r>
                      <a:endParaRPr i="1"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Business model canvas </a:t>
                      </a:r>
                      <a:endParaRPr i="1"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June</a:t>
                      </a:r>
                      <a:endParaRPr sz="1100">
                        <a:solidFill>
                          <a:schemeClr val="lt1"/>
                        </a:solidFill>
                      </a:endParaRPr>
                    </a:p>
                  </a:txBody>
                  <a:tcPr marT="63500" marB="63500" marR="63500" marL="63500"/>
                </a:tc>
                <a:tc>
                  <a:txBody>
                    <a:bodyPr/>
                    <a:lstStyle/>
                    <a:p>
                      <a:pPr indent="-457200" lvl="0" marL="457200" rtl="0" algn="l">
                        <a:spcBef>
                          <a:spcPts val="0"/>
                        </a:spcBef>
                        <a:spcAft>
                          <a:spcPts val="0"/>
                        </a:spcAft>
                        <a:buNone/>
                      </a:pPr>
                      <a:r>
                        <a:rPr lang="en" sz="1100">
                          <a:solidFill>
                            <a:schemeClr val="lt1"/>
                          </a:solidFill>
                        </a:rPr>
                        <a:t>6/5 - 6:00-7:30p</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Trust Building </a:t>
                      </a:r>
                      <a:endParaRPr i="1"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Market research </a:t>
                      </a:r>
                      <a:endParaRPr i="1"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July</a:t>
                      </a:r>
                      <a:endParaRPr sz="1100">
                        <a:solidFill>
                          <a:schemeClr val="lt1"/>
                        </a:solidFill>
                      </a:endParaRPr>
                    </a:p>
                  </a:txBody>
                  <a:tcPr marT="63500" marB="63500" marR="63500" marL="63500"/>
                </a:tc>
                <a:tc>
                  <a:txBody>
                    <a:bodyPr/>
                    <a:lstStyle/>
                    <a:p>
                      <a:pPr indent="-457200" lvl="0" marL="457200" rtl="0" algn="l">
                        <a:spcBef>
                          <a:spcPts val="0"/>
                        </a:spcBef>
                        <a:spcAft>
                          <a:spcPts val="0"/>
                        </a:spcAft>
                        <a:buNone/>
                      </a:pPr>
                      <a:r>
                        <a:rPr lang="en" sz="1100">
                          <a:solidFill>
                            <a:schemeClr val="lt1"/>
                          </a:solidFill>
                        </a:rPr>
                        <a:t>7/10 - 6:00-7:30p</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Values </a:t>
                      </a:r>
                      <a:endParaRPr i="1"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Financial planning </a:t>
                      </a:r>
                      <a:endParaRPr i="1"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August</a:t>
                      </a:r>
                      <a:endParaRPr sz="1100">
                        <a:solidFill>
                          <a:schemeClr val="lt1"/>
                        </a:solidFill>
                      </a:endParaRPr>
                    </a:p>
                  </a:txBody>
                  <a:tcPr marT="63500" marB="63500" marR="63500" marL="63500"/>
                </a:tc>
                <a:tc>
                  <a:txBody>
                    <a:bodyPr/>
                    <a:lstStyle/>
                    <a:p>
                      <a:pPr indent="-457200" lvl="0" marL="457200" rtl="0" algn="l">
                        <a:spcBef>
                          <a:spcPts val="0"/>
                        </a:spcBef>
                        <a:spcAft>
                          <a:spcPts val="0"/>
                        </a:spcAft>
                        <a:buNone/>
                      </a:pPr>
                      <a:r>
                        <a:rPr lang="en" sz="1100">
                          <a:solidFill>
                            <a:schemeClr val="lt1"/>
                          </a:solidFill>
                        </a:rPr>
                        <a:t>8/7 - 6:00-7:30p</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i="1" lang="en" sz="1100">
                          <a:solidFill>
                            <a:schemeClr val="lt1"/>
                          </a:solidFill>
                        </a:rPr>
                        <a:t>Facilitation Skills</a:t>
                      </a:r>
                      <a:endParaRPr i="1" sz="1100">
                        <a:solidFill>
                          <a:schemeClr val="lt1"/>
                        </a:solidFill>
                      </a:endParaRPr>
                    </a:p>
                    <a:p>
                      <a:pPr indent="0" lvl="0" marL="0" rtl="0" algn="l">
                        <a:lnSpc>
                          <a:spcPct val="115000"/>
                        </a:lnSpc>
                        <a:spcBef>
                          <a:spcPts val="0"/>
                        </a:spcBef>
                        <a:spcAft>
                          <a:spcPts val="0"/>
                        </a:spcAft>
                        <a:buNone/>
                      </a:pPr>
                      <a:r>
                        <a:t/>
                      </a:r>
                      <a:endParaRPr i="1"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Team / operational capacity planning </a:t>
                      </a:r>
                      <a:endParaRPr i="1" sz="1100">
                        <a:solidFill>
                          <a:schemeClr val="lt1"/>
                        </a:solidFill>
                      </a:endParaRPr>
                    </a:p>
                  </a:txBody>
                  <a:tcPr marT="63500" marB="63500" marR="63500" marL="63500"/>
                </a:tc>
              </a:tr>
              <a:tr h="352325">
                <a:tc>
                  <a:txBody>
                    <a:bodyPr/>
                    <a:lstStyle/>
                    <a:p>
                      <a:pPr indent="0" lvl="0" marL="0" rtl="0" algn="l">
                        <a:spcBef>
                          <a:spcPts val="0"/>
                        </a:spcBef>
                        <a:spcAft>
                          <a:spcPts val="0"/>
                        </a:spcAft>
                        <a:buNone/>
                      </a:pPr>
                      <a:r>
                        <a:rPr lang="en" sz="1100">
                          <a:solidFill>
                            <a:schemeClr val="lt1"/>
                          </a:solidFill>
                        </a:rPr>
                        <a:t>September</a:t>
                      </a:r>
                      <a:endParaRPr sz="1100">
                        <a:solidFill>
                          <a:schemeClr val="lt1"/>
                        </a:solidFill>
                      </a:endParaRPr>
                    </a:p>
                  </a:txBody>
                  <a:tcPr marT="63500" marB="63500" marR="63500" marL="63500"/>
                </a:tc>
                <a:tc>
                  <a:txBody>
                    <a:bodyPr/>
                    <a:lstStyle/>
                    <a:p>
                      <a:pPr indent="-457200" lvl="0" marL="457200" rtl="0" algn="l">
                        <a:spcBef>
                          <a:spcPts val="0"/>
                        </a:spcBef>
                        <a:spcAft>
                          <a:spcPts val="0"/>
                        </a:spcAft>
                        <a:buNone/>
                      </a:pPr>
                      <a:r>
                        <a:rPr lang="en" sz="1100">
                          <a:solidFill>
                            <a:schemeClr val="lt1"/>
                          </a:solidFill>
                        </a:rPr>
                        <a:t>9/4 - 6:00-7:30p</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Conflict Resolution</a:t>
                      </a:r>
                      <a:endParaRPr i="1" sz="1100">
                        <a:solidFill>
                          <a:schemeClr val="lt1"/>
                        </a:solidFill>
                      </a:endParaRPr>
                    </a:p>
                  </a:txBody>
                  <a:tcPr marT="63500" marB="63500" marR="63500" marL="63500"/>
                </a:tc>
                <a:tc>
                  <a:txBody>
                    <a:bodyPr/>
                    <a:lstStyle/>
                    <a:p>
                      <a:pPr indent="0" lvl="0" marL="0" rtl="0" algn="l">
                        <a:spcBef>
                          <a:spcPts val="0"/>
                        </a:spcBef>
                        <a:spcAft>
                          <a:spcPts val="0"/>
                        </a:spcAft>
                        <a:buNone/>
                      </a:pPr>
                      <a:r>
                        <a:rPr i="1" lang="en" sz="1100">
                          <a:solidFill>
                            <a:schemeClr val="lt1"/>
                          </a:solidFill>
                        </a:rPr>
                        <a:t>Membership eligibility </a:t>
                      </a:r>
                      <a:endParaRPr i="1"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October</a:t>
                      </a:r>
                      <a:endParaRPr sz="1100">
                        <a:solidFill>
                          <a:schemeClr val="lt1"/>
                        </a:solidFill>
                      </a:endParaRPr>
                    </a:p>
                  </a:txBody>
                  <a:tcPr marT="63500" marB="63500" marR="63500" marL="63500"/>
                </a:tc>
                <a:tc>
                  <a:txBody>
                    <a:bodyPr/>
                    <a:lstStyle/>
                    <a:p>
                      <a:pPr indent="-457200" lvl="0" marL="457200" rtl="0" algn="l">
                        <a:spcBef>
                          <a:spcPts val="0"/>
                        </a:spcBef>
                        <a:spcAft>
                          <a:spcPts val="0"/>
                        </a:spcAft>
                        <a:buNone/>
                      </a:pPr>
                      <a:r>
                        <a:rPr lang="en" sz="1100">
                          <a:solidFill>
                            <a:schemeClr val="lt1"/>
                          </a:solidFill>
                        </a:rPr>
                        <a:t>10/2 - 6:00-7:30p</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0"/>
                        </a:spcAft>
                        <a:buNone/>
                      </a:pPr>
                      <a:r>
                        <a:rPr i="1" lang="en" sz="1100">
                          <a:solidFill>
                            <a:schemeClr val="lt1"/>
                          </a:solidFill>
                        </a:rPr>
                        <a:t>Decision Making </a:t>
                      </a:r>
                      <a:endParaRPr i="1" sz="1100">
                        <a:solidFill>
                          <a:schemeClr val="lt1"/>
                        </a:solidFill>
                      </a:endParaRPr>
                    </a:p>
                  </a:txBody>
                  <a:tcPr marT="63500" marB="63500" marR="63500" marL="63500"/>
                </a:tc>
                <a:tc>
                  <a:txBody>
                    <a:bodyPr/>
                    <a:lstStyle/>
                    <a:p>
                      <a:pPr indent="0" lvl="0" marL="0" rtl="0" algn="l">
                        <a:spcBef>
                          <a:spcPts val="0"/>
                        </a:spcBef>
                        <a:spcAft>
                          <a:spcPts val="0"/>
                        </a:spcAft>
                        <a:buNone/>
                      </a:pPr>
                      <a:r>
                        <a:rPr i="1" lang="en" sz="1100">
                          <a:solidFill>
                            <a:schemeClr val="lt1"/>
                          </a:solidFill>
                        </a:rPr>
                        <a:t>Designing your democratic structure (part I) </a:t>
                      </a:r>
                      <a:endParaRPr i="1"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November</a:t>
                      </a:r>
                      <a:endParaRPr sz="1100">
                        <a:solidFill>
                          <a:schemeClr val="lt1"/>
                        </a:solidFill>
                      </a:endParaRPr>
                    </a:p>
                  </a:txBody>
                  <a:tcPr marT="63500" marB="63500" marR="63500" marL="63500"/>
                </a:tc>
                <a:tc>
                  <a:txBody>
                    <a:bodyPr/>
                    <a:lstStyle/>
                    <a:p>
                      <a:pPr indent="-457200" lvl="0" marL="457200" rtl="0" algn="l">
                        <a:spcBef>
                          <a:spcPts val="0"/>
                        </a:spcBef>
                        <a:spcAft>
                          <a:spcPts val="0"/>
                        </a:spcAft>
                        <a:buNone/>
                      </a:pPr>
                      <a:r>
                        <a:rPr lang="en" sz="1100">
                          <a:solidFill>
                            <a:schemeClr val="lt1"/>
                          </a:solidFill>
                        </a:rPr>
                        <a:t>11/13 - 6:00-7:30p</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i="1" lang="en" sz="1100">
                          <a:solidFill>
                            <a:schemeClr val="lt1"/>
                          </a:solidFill>
                        </a:rPr>
                        <a:t>Building alignment for Y2 </a:t>
                      </a:r>
                      <a:endParaRPr i="1" sz="1100">
                        <a:solidFill>
                          <a:schemeClr val="lt1"/>
                        </a:solidFill>
                      </a:endParaRPr>
                    </a:p>
                  </a:txBody>
                  <a:tcPr marT="63500" marB="63500" marR="63500" marL="63500"/>
                </a:tc>
                <a:tc>
                  <a:txBody>
                    <a:bodyPr/>
                    <a:lstStyle/>
                    <a:p>
                      <a:pPr indent="0" lvl="0" marL="0" rtl="0" algn="l">
                        <a:spcBef>
                          <a:spcPts val="0"/>
                        </a:spcBef>
                        <a:spcAft>
                          <a:spcPts val="0"/>
                        </a:spcAft>
                        <a:buNone/>
                      </a:pPr>
                      <a:r>
                        <a:rPr i="1" lang="en" sz="1100">
                          <a:solidFill>
                            <a:schemeClr val="lt1"/>
                          </a:solidFill>
                        </a:rPr>
                        <a:t>Designing your democratic structure (part II) </a:t>
                      </a:r>
                      <a:endParaRPr i="1" sz="1100">
                        <a:solidFill>
                          <a:schemeClr val="lt1"/>
                        </a:solidFill>
                      </a:endParaRPr>
                    </a:p>
                  </a:txBody>
                  <a:tcPr marT="63500" marB="63500" marR="63500" marL="6350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4"/>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lnSpc>
                <a:spcPct val="115000"/>
              </a:lnSpc>
              <a:spcBef>
                <a:spcPts val="2000"/>
              </a:spcBef>
              <a:spcAft>
                <a:spcPts val="600"/>
              </a:spcAft>
              <a:buNone/>
            </a:pPr>
            <a:r>
              <a:rPr lang="en">
                <a:solidFill>
                  <a:srgbClr val="000000"/>
                </a:solidFill>
              </a:rPr>
              <a:t>Levels / Certification </a:t>
            </a:r>
            <a:endParaRPr/>
          </a:p>
        </p:txBody>
      </p:sp>
      <p:sp>
        <p:nvSpPr>
          <p:cNvPr id="247" name="Google Shape;247;p34"/>
          <p:cNvSpPr txBox="1"/>
          <p:nvPr>
            <p:ph idx="1" type="body"/>
          </p:nvPr>
        </p:nvSpPr>
        <p:spPr>
          <a:xfrm>
            <a:off x="457200" y="1499500"/>
            <a:ext cx="2520300" cy="3126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1300">
                <a:highlight>
                  <a:srgbClr val="FF9900"/>
                </a:highlight>
              </a:rPr>
              <a:t>Level 1 - </a:t>
            </a:r>
            <a:r>
              <a:rPr b="1" lang="en" sz="1300">
                <a:highlight>
                  <a:srgbClr val="FF9900"/>
                </a:highlight>
              </a:rPr>
              <a:t>Seeds: </a:t>
            </a:r>
            <a:endParaRPr b="1" sz="1300">
              <a:highlight>
                <a:srgbClr val="FF9900"/>
              </a:highlight>
            </a:endParaRPr>
          </a:p>
          <a:p>
            <a:pPr indent="0" lvl="0" marL="0" rtl="0" algn="ctr">
              <a:spcBef>
                <a:spcPts val="0"/>
              </a:spcBef>
              <a:spcAft>
                <a:spcPts val="0"/>
              </a:spcAft>
              <a:buNone/>
            </a:pPr>
            <a:r>
              <a:rPr b="1" lang="en" sz="1300">
                <a:highlight>
                  <a:srgbClr val="FF9900"/>
                </a:highlight>
              </a:rPr>
              <a:t>Introduction</a:t>
            </a:r>
            <a:endParaRPr b="1" sz="1300">
              <a:highlight>
                <a:srgbClr val="FF9900"/>
              </a:highlight>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 sz="1300">
                <a:latin typeface="Arial"/>
                <a:ea typeface="Arial"/>
                <a:cs typeface="Arial"/>
                <a:sym typeface="Arial"/>
              </a:rPr>
              <a:t>Individual Expectation:</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400 total program hours </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Complete all Farm Foundation Workshops</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Attend all Solidarity Economy / Coop Workshops</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Collective Expectation:</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Build out initial farm space</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Regularly harvest crops</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Record annual harvests</a:t>
            </a:r>
            <a:endParaRPr sz="1300">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600"/>
              </a:spcBef>
              <a:spcAft>
                <a:spcPts val="0"/>
              </a:spcAft>
              <a:buNone/>
            </a:pPr>
            <a:r>
              <a:t/>
            </a:r>
            <a:endParaRPr/>
          </a:p>
        </p:txBody>
      </p:sp>
      <p:sp>
        <p:nvSpPr>
          <p:cNvPr id="248" name="Google Shape;248;p34"/>
          <p:cNvSpPr txBox="1"/>
          <p:nvPr>
            <p:ph idx="2" type="body"/>
          </p:nvPr>
        </p:nvSpPr>
        <p:spPr>
          <a:xfrm>
            <a:off x="3311850" y="1499500"/>
            <a:ext cx="2520300" cy="3126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1300">
                <a:highlight>
                  <a:srgbClr val="93C47D"/>
                </a:highlight>
              </a:rPr>
              <a:t>Level 2 - Sprouts: </a:t>
            </a:r>
            <a:endParaRPr b="1" sz="1300">
              <a:highlight>
                <a:srgbClr val="93C47D"/>
              </a:highlight>
            </a:endParaRPr>
          </a:p>
          <a:p>
            <a:pPr indent="0" lvl="0" marL="0" rtl="0" algn="ctr">
              <a:spcBef>
                <a:spcPts val="0"/>
              </a:spcBef>
              <a:spcAft>
                <a:spcPts val="0"/>
              </a:spcAft>
              <a:buNone/>
            </a:pPr>
            <a:r>
              <a:rPr b="1" lang="en" sz="1300">
                <a:highlight>
                  <a:srgbClr val="93C47D"/>
                </a:highlight>
              </a:rPr>
              <a:t>Practice </a:t>
            </a:r>
            <a:endParaRPr b="1" sz="1300">
              <a:highlight>
                <a:srgbClr val="93C47D"/>
              </a:highlight>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Individual Expectation:</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800 total program hours </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Repeat all Farm Foundation Workshops</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Contribute to all Solidarity Economy / Coop Workshops</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Collective Expectation:</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Cohort Coop Buildout</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Increase growing space</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Increase harvest volume</a:t>
            </a:r>
            <a:endParaRPr sz="2400"/>
          </a:p>
        </p:txBody>
      </p:sp>
      <p:sp>
        <p:nvSpPr>
          <p:cNvPr id="249" name="Google Shape;249;p34"/>
          <p:cNvSpPr txBox="1"/>
          <p:nvPr>
            <p:ph idx="3" type="body"/>
          </p:nvPr>
        </p:nvSpPr>
        <p:spPr>
          <a:xfrm>
            <a:off x="6166500" y="1499500"/>
            <a:ext cx="2520300" cy="3126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1300">
                <a:highlight>
                  <a:srgbClr val="3C78D8"/>
                </a:highlight>
              </a:rPr>
              <a:t>Level 3- Roots: </a:t>
            </a:r>
            <a:endParaRPr b="1" sz="1300">
              <a:highlight>
                <a:srgbClr val="3C78D8"/>
              </a:highlight>
            </a:endParaRPr>
          </a:p>
          <a:p>
            <a:pPr indent="0" lvl="0" marL="0" rtl="0" algn="ctr">
              <a:spcBef>
                <a:spcPts val="0"/>
              </a:spcBef>
              <a:spcAft>
                <a:spcPts val="0"/>
              </a:spcAft>
              <a:buNone/>
            </a:pPr>
            <a:r>
              <a:rPr b="1" lang="en" sz="1300">
                <a:highlight>
                  <a:srgbClr val="3C78D8"/>
                </a:highlight>
              </a:rPr>
              <a:t>Deepen Understanding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Individual Expectation:</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1200 total program hours </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Repeat all Farm </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F</a:t>
            </a:r>
            <a:r>
              <a:rPr lang="en" sz="1300">
                <a:latin typeface="Arial"/>
                <a:ea typeface="Arial"/>
                <a:cs typeface="Arial"/>
                <a:sym typeface="Arial"/>
              </a:rPr>
              <a:t>oundation</a:t>
            </a:r>
            <a:r>
              <a:rPr lang="en" sz="1300">
                <a:latin typeface="Arial"/>
                <a:ea typeface="Arial"/>
                <a:cs typeface="Arial"/>
                <a:sym typeface="Arial"/>
              </a:rPr>
              <a:t> Workshops</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Contribute to all Solidarity Economy / Coop Workshops</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Collective Expectation:</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Cohort Coop Reporting</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Increase growing space</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Increase harvest volume</a:t>
            </a:r>
            <a:endParaRPr sz="1300">
              <a:latin typeface="Arial"/>
              <a:ea typeface="Arial"/>
              <a:cs typeface="Arial"/>
              <a:sym typeface="Arial"/>
            </a:endParaRPr>
          </a:p>
          <a:p>
            <a:pPr indent="0" lvl="0" marL="0" rtl="0" algn="l">
              <a:spcBef>
                <a:spcPts val="600"/>
              </a:spcBef>
              <a:spcAft>
                <a:spcPts val="0"/>
              </a:spcAft>
              <a:buNone/>
            </a:pPr>
            <a:r>
              <a:t/>
            </a:r>
            <a:endParaRPr/>
          </a:p>
        </p:txBody>
      </p:sp>
      <p:sp>
        <p:nvSpPr>
          <p:cNvPr id="250" name="Google Shape;250;p3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idx="4294967295" type="body"/>
          </p:nvPr>
        </p:nvSpPr>
        <p:spPr>
          <a:xfrm>
            <a:off x="5424125" y="2407371"/>
            <a:ext cx="825300" cy="523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200"/>
              <a:t>Job Training &amp; Education</a:t>
            </a:r>
            <a:endParaRPr sz="1200"/>
          </a:p>
        </p:txBody>
      </p:sp>
      <p:sp>
        <p:nvSpPr>
          <p:cNvPr id="94" name="Google Shape;94;p1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95" name="Google Shape;95;p17"/>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UGC Overview</a:t>
            </a:r>
            <a:endParaRPr sz="2400"/>
          </a:p>
        </p:txBody>
      </p:sp>
      <p:sp>
        <p:nvSpPr>
          <p:cNvPr id="96" name="Google Shape;96;p17"/>
          <p:cNvSpPr txBox="1"/>
          <p:nvPr>
            <p:ph idx="4294967295" type="body"/>
          </p:nvPr>
        </p:nvSpPr>
        <p:spPr>
          <a:xfrm>
            <a:off x="7946206" y="2464886"/>
            <a:ext cx="1493100" cy="523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200"/>
              <a:t>Food </a:t>
            </a:r>
            <a:br>
              <a:rPr lang="en" sz="1200"/>
            </a:br>
            <a:r>
              <a:rPr lang="en" sz="1200"/>
              <a:t>Access</a:t>
            </a:r>
            <a:endParaRPr sz="1200"/>
          </a:p>
        </p:txBody>
      </p:sp>
      <p:sp>
        <p:nvSpPr>
          <p:cNvPr id="97" name="Google Shape;97;p17"/>
          <p:cNvSpPr txBox="1"/>
          <p:nvPr>
            <p:ph idx="4294967295" type="body"/>
          </p:nvPr>
        </p:nvSpPr>
        <p:spPr>
          <a:xfrm>
            <a:off x="6020989" y="3842824"/>
            <a:ext cx="2403900" cy="3756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1200"/>
              <a:t>Community Engagement</a:t>
            </a:r>
            <a:endParaRPr sz="1200"/>
          </a:p>
        </p:txBody>
      </p:sp>
      <p:grpSp>
        <p:nvGrpSpPr>
          <p:cNvPr id="98" name="Google Shape;98;p17"/>
          <p:cNvGrpSpPr/>
          <p:nvPr/>
        </p:nvGrpSpPr>
        <p:grpSpPr>
          <a:xfrm>
            <a:off x="6261132" y="2197538"/>
            <a:ext cx="1624266" cy="1589258"/>
            <a:chOff x="3178732" y="1447935"/>
            <a:chExt cx="2786526" cy="2726468"/>
          </a:xfrm>
        </p:grpSpPr>
        <p:grpSp>
          <p:nvGrpSpPr>
            <p:cNvPr id="99" name="Google Shape;99;p17"/>
            <p:cNvGrpSpPr/>
            <p:nvPr/>
          </p:nvGrpSpPr>
          <p:grpSpPr>
            <a:xfrm>
              <a:off x="3178732" y="1447935"/>
              <a:ext cx="2786526" cy="2726468"/>
              <a:chOff x="1649412" y="927100"/>
              <a:chExt cx="5011737" cy="5016500"/>
            </a:xfrm>
          </p:grpSpPr>
          <p:sp>
            <p:nvSpPr>
              <p:cNvPr id="100" name="Google Shape;100;p17"/>
              <p:cNvSpPr/>
              <p:nvPr/>
            </p:nvSpPr>
            <p:spPr>
              <a:xfrm>
                <a:off x="2008187" y="4025900"/>
                <a:ext cx="4252913" cy="1917700"/>
              </a:xfrm>
              <a:custGeom>
                <a:rect b="b" l="l" r="r" t="t"/>
                <a:pathLst>
                  <a:path extrusionOk="0" h="450" w="999">
                    <a:moveTo>
                      <a:pt x="715" y="15"/>
                    </a:moveTo>
                    <a:cubicBezTo>
                      <a:pt x="667" y="82"/>
                      <a:pt x="588" y="123"/>
                      <a:pt x="505" y="123"/>
                    </a:cubicBezTo>
                    <a:cubicBezTo>
                      <a:pt x="416" y="123"/>
                      <a:pt x="332" y="76"/>
                      <a:pt x="284" y="2"/>
                    </a:cubicBezTo>
                    <a:cubicBezTo>
                      <a:pt x="94" y="0"/>
                      <a:pt x="94" y="0"/>
                      <a:pt x="94" y="0"/>
                    </a:cubicBezTo>
                    <a:cubicBezTo>
                      <a:pt x="0" y="165"/>
                      <a:pt x="0" y="165"/>
                      <a:pt x="0" y="165"/>
                    </a:cubicBezTo>
                    <a:cubicBezTo>
                      <a:pt x="107" y="341"/>
                      <a:pt x="299" y="450"/>
                      <a:pt x="505" y="450"/>
                    </a:cubicBezTo>
                    <a:cubicBezTo>
                      <a:pt x="704" y="450"/>
                      <a:pt x="891" y="347"/>
                      <a:pt x="999" y="181"/>
                    </a:cubicBezTo>
                    <a:cubicBezTo>
                      <a:pt x="810" y="182"/>
                      <a:pt x="810" y="182"/>
                      <a:pt x="810" y="182"/>
                    </a:cubicBezTo>
                    <a:lnTo>
                      <a:pt x="715" y="15"/>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01" name="Google Shape;101;p17"/>
              <p:cNvSpPr/>
              <p:nvPr/>
            </p:nvSpPr>
            <p:spPr>
              <a:xfrm>
                <a:off x="4271962" y="931862"/>
                <a:ext cx="2389187" cy="3724276"/>
              </a:xfrm>
              <a:custGeom>
                <a:rect b="b" l="l" r="r" t="t"/>
                <a:pathLst>
                  <a:path extrusionOk="0" h="874" w="561">
                    <a:moveTo>
                      <a:pt x="488" y="872"/>
                    </a:moveTo>
                    <a:cubicBezTo>
                      <a:pt x="536" y="786"/>
                      <a:pt x="561" y="687"/>
                      <a:pt x="561" y="588"/>
                    </a:cubicBezTo>
                    <a:cubicBezTo>
                      <a:pt x="561" y="273"/>
                      <a:pt x="313" y="15"/>
                      <a:pt x="1" y="0"/>
                    </a:cubicBezTo>
                    <a:cubicBezTo>
                      <a:pt x="97" y="163"/>
                      <a:pt x="97" y="163"/>
                      <a:pt x="97" y="163"/>
                    </a:cubicBezTo>
                    <a:cubicBezTo>
                      <a:pt x="0" y="328"/>
                      <a:pt x="0" y="328"/>
                      <a:pt x="0" y="328"/>
                    </a:cubicBezTo>
                    <a:cubicBezTo>
                      <a:pt x="131" y="342"/>
                      <a:pt x="233" y="453"/>
                      <a:pt x="233" y="588"/>
                    </a:cubicBezTo>
                    <a:cubicBezTo>
                      <a:pt x="233" y="630"/>
                      <a:pt x="223" y="671"/>
                      <a:pt x="204" y="708"/>
                    </a:cubicBezTo>
                    <a:cubicBezTo>
                      <a:pt x="298" y="874"/>
                      <a:pt x="298" y="874"/>
                      <a:pt x="298" y="874"/>
                    </a:cubicBezTo>
                    <a:lnTo>
                      <a:pt x="488" y="87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02" name="Google Shape;102;p17"/>
              <p:cNvSpPr/>
              <p:nvPr/>
            </p:nvSpPr>
            <p:spPr>
              <a:xfrm>
                <a:off x="1649412" y="927100"/>
                <a:ext cx="2870200" cy="3652836"/>
              </a:xfrm>
              <a:custGeom>
                <a:rect b="b" l="l" r="r" t="t"/>
                <a:pathLst>
                  <a:path extrusionOk="0" h="857" w="674">
                    <a:moveTo>
                      <a:pt x="674" y="164"/>
                    </a:moveTo>
                    <a:cubicBezTo>
                      <a:pt x="578" y="0"/>
                      <a:pt x="578" y="0"/>
                      <a:pt x="578" y="0"/>
                    </a:cubicBezTo>
                    <a:cubicBezTo>
                      <a:pt x="258" y="6"/>
                      <a:pt x="0" y="268"/>
                      <a:pt x="0" y="589"/>
                    </a:cubicBezTo>
                    <a:cubicBezTo>
                      <a:pt x="0" y="682"/>
                      <a:pt x="22" y="775"/>
                      <a:pt x="65" y="857"/>
                    </a:cubicBezTo>
                    <a:cubicBezTo>
                      <a:pt x="158" y="693"/>
                      <a:pt x="158" y="693"/>
                      <a:pt x="158" y="693"/>
                    </a:cubicBezTo>
                    <a:cubicBezTo>
                      <a:pt x="350" y="695"/>
                      <a:pt x="350" y="695"/>
                      <a:pt x="350" y="695"/>
                    </a:cubicBezTo>
                    <a:cubicBezTo>
                      <a:pt x="335" y="661"/>
                      <a:pt x="328" y="625"/>
                      <a:pt x="328" y="589"/>
                    </a:cubicBezTo>
                    <a:cubicBezTo>
                      <a:pt x="328" y="449"/>
                      <a:pt x="439" y="334"/>
                      <a:pt x="577" y="328"/>
                    </a:cubicBezTo>
                    <a:lnTo>
                      <a:pt x="674" y="16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pic>
          <p:nvPicPr>
            <p:cNvPr id="103" name="Google Shape;103;p17"/>
            <p:cNvPicPr preferRelativeResize="0"/>
            <p:nvPr/>
          </p:nvPicPr>
          <p:blipFill>
            <a:blip r:embed="rId3">
              <a:alphaModFix/>
            </a:blip>
            <a:stretch>
              <a:fillRect/>
            </a:stretch>
          </p:blipFill>
          <p:spPr>
            <a:xfrm>
              <a:off x="3806539" y="2153404"/>
              <a:ext cx="1530898" cy="1452300"/>
            </a:xfrm>
            <a:prstGeom prst="rect">
              <a:avLst/>
            </a:prstGeom>
            <a:noFill/>
            <a:ln>
              <a:noFill/>
            </a:ln>
          </p:spPr>
        </p:pic>
        <p:sp>
          <p:nvSpPr>
            <p:cNvPr id="104" name="Google Shape;104;p17"/>
            <p:cNvSpPr/>
            <p:nvPr/>
          </p:nvSpPr>
          <p:spPr>
            <a:xfrm>
              <a:off x="5337448" y="2199011"/>
              <a:ext cx="344085" cy="416403"/>
            </a:xfrm>
            <a:custGeom>
              <a:rect b="b" l="l" r="r" t="t"/>
              <a:pathLst>
                <a:path extrusionOk="0" h="19053" w="15744">
                  <a:moveTo>
                    <a:pt x="11680" y="803"/>
                  </a:moveTo>
                  <a:lnTo>
                    <a:pt x="11656" y="1460"/>
                  </a:lnTo>
                  <a:lnTo>
                    <a:pt x="11632" y="1801"/>
                  </a:lnTo>
                  <a:lnTo>
                    <a:pt x="11583" y="2117"/>
                  </a:lnTo>
                  <a:lnTo>
                    <a:pt x="11510" y="2458"/>
                  </a:lnTo>
                  <a:lnTo>
                    <a:pt x="11413" y="2774"/>
                  </a:lnTo>
                  <a:lnTo>
                    <a:pt x="11315" y="3090"/>
                  </a:lnTo>
                  <a:lnTo>
                    <a:pt x="11145" y="3382"/>
                  </a:lnTo>
                  <a:lnTo>
                    <a:pt x="11048" y="3553"/>
                  </a:lnTo>
                  <a:lnTo>
                    <a:pt x="10926" y="3723"/>
                  </a:lnTo>
                  <a:lnTo>
                    <a:pt x="10804" y="3869"/>
                  </a:lnTo>
                  <a:lnTo>
                    <a:pt x="10658" y="4015"/>
                  </a:lnTo>
                  <a:lnTo>
                    <a:pt x="10512" y="4137"/>
                  </a:lnTo>
                  <a:lnTo>
                    <a:pt x="10342" y="4234"/>
                  </a:lnTo>
                  <a:lnTo>
                    <a:pt x="10172" y="4331"/>
                  </a:lnTo>
                  <a:lnTo>
                    <a:pt x="10002" y="4404"/>
                  </a:lnTo>
                  <a:lnTo>
                    <a:pt x="9734" y="4477"/>
                  </a:lnTo>
                  <a:lnTo>
                    <a:pt x="9491" y="4502"/>
                  </a:lnTo>
                  <a:lnTo>
                    <a:pt x="9247" y="4477"/>
                  </a:lnTo>
                  <a:lnTo>
                    <a:pt x="9004" y="4453"/>
                  </a:lnTo>
                  <a:lnTo>
                    <a:pt x="9320" y="4161"/>
                  </a:lnTo>
                  <a:lnTo>
                    <a:pt x="9661" y="3918"/>
                  </a:lnTo>
                  <a:lnTo>
                    <a:pt x="10026" y="3674"/>
                  </a:lnTo>
                  <a:lnTo>
                    <a:pt x="10220" y="3528"/>
                  </a:lnTo>
                  <a:lnTo>
                    <a:pt x="10391" y="3407"/>
                  </a:lnTo>
                  <a:lnTo>
                    <a:pt x="10512" y="3236"/>
                  </a:lnTo>
                  <a:lnTo>
                    <a:pt x="10634" y="3090"/>
                  </a:lnTo>
                  <a:lnTo>
                    <a:pt x="10634" y="3017"/>
                  </a:lnTo>
                  <a:lnTo>
                    <a:pt x="10634" y="2944"/>
                  </a:lnTo>
                  <a:lnTo>
                    <a:pt x="10585" y="2896"/>
                  </a:lnTo>
                  <a:lnTo>
                    <a:pt x="10512" y="2896"/>
                  </a:lnTo>
                  <a:lnTo>
                    <a:pt x="10318" y="2920"/>
                  </a:lnTo>
                  <a:lnTo>
                    <a:pt x="10123" y="2969"/>
                  </a:lnTo>
                  <a:lnTo>
                    <a:pt x="9953" y="3066"/>
                  </a:lnTo>
                  <a:lnTo>
                    <a:pt x="9783" y="3188"/>
                  </a:lnTo>
                  <a:lnTo>
                    <a:pt x="9442" y="3455"/>
                  </a:lnTo>
                  <a:lnTo>
                    <a:pt x="9126" y="3723"/>
                  </a:lnTo>
                  <a:lnTo>
                    <a:pt x="8809" y="3991"/>
                  </a:lnTo>
                  <a:lnTo>
                    <a:pt x="8493" y="4283"/>
                  </a:lnTo>
                  <a:lnTo>
                    <a:pt x="8371" y="4064"/>
                  </a:lnTo>
                  <a:lnTo>
                    <a:pt x="8298" y="3942"/>
                  </a:lnTo>
                  <a:lnTo>
                    <a:pt x="8274" y="3845"/>
                  </a:lnTo>
                  <a:lnTo>
                    <a:pt x="8225" y="3626"/>
                  </a:lnTo>
                  <a:lnTo>
                    <a:pt x="8250" y="3407"/>
                  </a:lnTo>
                  <a:lnTo>
                    <a:pt x="8298" y="3188"/>
                  </a:lnTo>
                  <a:lnTo>
                    <a:pt x="8371" y="2993"/>
                  </a:lnTo>
                  <a:lnTo>
                    <a:pt x="8469" y="2798"/>
                  </a:lnTo>
                  <a:lnTo>
                    <a:pt x="8590" y="2604"/>
                  </a:lnTo>
                  <a:lnTo>
                    <a:pt x="8712" y="2433"/>
                  </a:lnTo>
                  <a:lnTo>
                    <a:pt x="8858" y="2287"/>
                  </a:lnTo>
                  <a:lnTo>
                    <a:pt x="9126" y="2020"/>
                  </a:lnTo>
                  <a:lnTo>
                    <a:pt x="9466" y="1776"/>
                  </a:lnTo>
                  <a:lnTo>
                    <a:pt x="9807" y="1582"/>
                  </a:lnTo>
                  <a:lnTo>
                    <a:pt x="10172" y="1387"/>
                  </a:lnTo>
                  <a:lnTo>
                    <a:pt x="10537" y="1217"/>
                  </a:lnTo>
                  <a:lnTo>
                    <a:pt x="10926" y="1071"/>
                  </a:lnTo>
                  <a:lnTo>
                    <a:pt x="11680" y="803"/>
                  </a:lnTo>
                  <a:close/>
                  <a:moveTo>
                    <a:pt x="4867" y="7203"/>
                  </a:moveTo>
                  <a:lnTo>
                    <a:pt x="4746" y="7227"/>
                  </a:lnTo>
                  <a:lnTo>
                    <a:pt x="4478" y="7276"/>
                  </a:lnTo>
                  <a:lnTo>
                    <a:pt x="4235" y="7373"/>
                  </a:lnTo>
                  <a:lnTo>
                    <a:pt x="3991" y="7495"/>
                  </a:lnTo>
                  <a:lnTo>
                    <a:pt x="3748" y="7641"/>
                  </a:lnTo>
                  <a:lnTo>
                    <a:pt x="3553" y="7811"/>
                  </a:lnTo>
                  <a:lnTo>
                    <a:pt x="3383" y="7981"/>
                  </a:lnTo>
                  <a:lnTo>
                    <a:pt x="3237" y="8152"/>
                  </a:lnTo>
                  <a:lnTo>
                    <a:pt x="3067" y="8395"/>
                  </a:lnTo>
                  <a:lnTo>
                    <a:pt x="2921" y="8663"/>
                  </a:lnTo>
                  <a:lnTo>
                    <a:pt x="2775" y="8954"/>
                  </a:lnTo>
                  <a:lnTo>
                    <a:pt x="2677" y="9246"/>
                  </a:lnTo>
                  <a:lnTo>
                    <a:pt x="2653" y="9392"/>
                  </a:lnTo>
                  <a:lnTo>
                    <a:pt x="2653" y="9514"/>
                  </a:lnTo>
                  <a:lnTo>
                    <a:pt x="2653" y="9660"/>
                  </a:lnTo>
                  <a:lnTo>
                    <a:pt x="2702" y="9782"/>
                  </a:lnTo>
                  <a:lnTo>
                    <a:pt x="2750" y="9879"/>
                  </a:lnTo>
                  <a:lnTo>
                    <a:pt x="2823" y="9976"/>
                  </a:lnTo>
                  <a:lnTo>
                    <a:pt x="2896" y="10001"/>
                  </a:lnTo>
                  <a:lnTo>
                    <a:pt x="2945" y="10025"/>
                  </a:lnTo>
                  <a:lnTo>
                    <a:pt x="3018" y="10025"/>
                  </a:lnTo>
                  <a:lnTo>
                    <a:pt x="3067" y="10001"/>
                  </a:lnTo>
                  <a:lnTo>
                    <a:pt x="3188" y="9879"/>
                  </a:lnTo>
                  <a:lnTo>
                    <a:pt x="3261" y="9782"/>
                  </a:lnTo>
                  <a:lnTo>
                    <a:pt x="3286" y="9636"/>
                  </a:lnTo>
                  <a:lnTo>
                    <a:pt x="3310" y="9465"/>
                  </a:lnTo>
                  <a:lnTo>
                    <a:pt x="3359" y="9246"/>
                  </a:lnTo>
                  <a:lnTo>
                    <a:pt x="3456" y="9003"/>
                  </a:lnTo>
                  <a:lnTo>
                    <a:pt x="3553" y="8808"/>
                  </a:lnTo>
                  <a:lnTo>
                    <a:pt x="3675" y="8590"/>
                  </a:lnTo>
                  <a:lnTo>
                    <a:pt x="3845" y="8395"/>
                  </a:lnTo>
                  <a:lnTo>
                    <a:pt x="4016" y="8200"/>
                  </a:lnTo>
                  <a:lnTo>
                    <a:pt x="4235" y="8054"/>
                  </a:lnTo>
                  <a:lnTo>
                    <a:pt x="4454" y="7933"/>
                  </a:lnTo>
                  <a:lnTo>
                    <a:pt x="4648" y="7835"/>
                  </a:lnTo>
                  <a:lnTo>
                    <a:pt x="4867" y="7738"/>
                  </a:lnTo>
                  <a:lnTo>
                    <a:pt x="5062" y="7665"/>
                  </a:lnTo>
                  <a:lnTo>
                    <a:pt x="5257" y="7519"/>
                  </a:lnTo>
                  <a:lnTo>
                    <a:pt x="5281" y="7470"/>
                  </a:lnTo>
                  <a:lnTo>
                    <a:pt x="5305" y="7422"/>
                  </a:lnTo>
                  <a:lnTo>
                    <a:pt x="5281" y="7349"/>
                  </a:lnTo>
                  <a:lnTo>
                    <a:pt x="5232" y="7300"/>
                  </a:lnTo>
                  <a:lnTo>
                    <a:pt x="5111" y="7251"/>
                  </a:lnTo>
                  <a:lnTo>
                    <a:pt x="4989" y="7227"/>
                  </a:lnTo>
                  <a:lnTo>
                    <a:pt x="4867" y="7203"/>
                  </a:lnTo>
                  <a:close/>
                  <a:moveTo>
                    <a:pt x="13846" y="14819"/>
                  </a:moveTo>
                  <a:lnTo>
                    <a:pt x="13457" y="14867"/>
                  </a:lnTo>
                  <a:lnTo>
                    <a:pt x="13043" y="14916"/>
                  </a:lnTo>
                  <a:lnTo>
                    <a:pt x="12629" y="14989"/>
                  </a:lnTo>
                  <a:lnTo>
                    <a:pt x="12216" y="15013"/>
                  </a:lnTo>
                  <a:lnTo>
                    <a:pt x="11802" y="15038"/>
                  </a:lnTo>
                  <a:lnTo>
                    <a:pt x="11388" y="15062"/>
                  </a:lnTo>
                  <a:lnTo>
                    <a:pt x="10975" y="15111"/>
                  </a:lnTo>
                  <a:lnTo>
                    <a:pt x="10950" y="15135"/>
                  </a:lnTo>
                  <a:lnTo>
                    <a:pt x="10926" y="15184"/>
                  </a:lnTo>
                  <a:lnTo>
                    <a:pt x="10950" y="15208"/>
                  </a:lnTo>
                  <a:lnTo>
                    <a:pt x="10975" y="15257"/>
                  </a:lnTo>
                  <a:lnTo>
                    <a:pt x="11169" y="15305"/>
                  </a:lnTo>
                  <a:lnTo>
                    <a:pt x="11388" y="15354"/>
                  </a:lnTo>
                  <a:lnTo>
                    <a:pt x="11802" y="15427"/>
                  </a:lnTo>
                  <a:lnTo>
                    <a:pt x="12629" y="15427"/>
                  </a:lnTo>
                  <a:lnTo>
                    <a:pt x="13067" y="15403"/>
                  </a:lnTo>
                  <a:lnTo>
                    <a:pt x="13505" y="15330"/>
                  </a:lnTo>
                  <a:lnTo>
                    <a:pt x="13724" y="15281"/>
                  </a:lnTo>
                  <a:lnTo>
                    <a:pt x="13919" y="15208"/>
                  </a:lnTo>
                  <a:lnTo>
                    <a:pt x="14114" y="15135"/>
                  </a:lnTo>
                  <a:lnTo>
                    <a:pt x="14308" y="15038"/>
                  </a:lnTo>
                  <a:lnTo>
                    <a:pt x="14357" y="14965"/>
                  </a:lnTo>
                  <a:lnTo>
                    <a:pt x="14357" y="14916"/>
                  </a:lnTo>
                  <a:lnTo>
                    <a:pt x="14333" y="14843"/>
                  </a:lnTo>
                  <a:lnTo>
                    <a:pt x="14260" y="14819"/>
                  </a:lnTo>
                  <a:close/>
                  <a:moveTo>
                    <a:pt x="5816" y="5937"/>
                  </a:moveTo>
                  <a:lnTo>
                    <a:pt x="6108" y="5962"/>
                  </a:lnTo>
                  <a:lnTo>
                    <a:pt x="6181" y="5962"/>
                  </a:lnTo>
                  <a:lnTo>
                    <a:pt x="6254" y="6059"/>
                  </a:lnTo>
                  <a:lnTo>
                    <a:pt x="6352" y="6156"/>
                  </a:lnTo>
                  <a:lnTo>
                    <a:pt x="6595" y="6302"/>
                  </a:lnTo>
                  <a:lnTo>
                    <a:pt x="6863" y="6424"/>
                  </a:lnTo>
                  <a:lnTo>
                    <a:pt x="7155" y="6521"/>
                  </a:lnTo>
                  <a:lnTo>
                    <a:pt x="7447" y="6594"/>
                  </a:lnTo>
                  <a:lnTo>
                    <a:pt x="7739" y="6643"/>
                  </a:lnTo>
                  <a:lnTo>
                    <a:pt x="8274" y="6692"/>
                  </a:lnTo>
                  <a:lnTo>
                    <a:pt x="8542" y="6692"/>
                  </a:lnTo>
                  <a:lnTo>
                    <a:pt x="8834" y="6667"/>
                  </a:lnTo>
                  <a:lnTo>
                    <a:pt x="9126" y="6619"/>
                  </a:lnTo>
                  <a:lnTo>
                    <a:pt x="9418" y="6546"/>
                  </a:lnTo>
                  <a:lnTo>
                    <a:pt x="9685" y="6448"/>
                  </a:lnTo>
                  <a:lnTo>
                    <a:pt x="9953" y="6327"/>
                  </a:lnTo>
                  <a:lnTo>
                    <a:pt x="10220" y="6181"/>
                  </a:lnTo>
                  <a:lnTo>
                    <a:pt x="10464" y="6035"/>
                  </a:lnTo>
                  <a:lnTo>
                    <a:pt x="10658" y="5986"/>
                  </a:lnTo>
                  <a:lnTo>
                    <a:pt x="10853" y="5962"/>
                  </a:lnTo>
                  <a:lnTo>
                    <a:pt x="11218" y="5962"/>
                  </a:lnTo>
                  <a:lnTo>
                    <a:pt x="11169" y="6010"/>
                  </a:lnTo>
                  <a:lnTo>
                    <a:pt x="11048" y="6132"/>
                  </a:lnTo>
                  <a:lnTo>
                    <a:pt x="10902" y="6229"/>
                  </a:lnTo>
                  <a:lnTo>
                    <a:pt x="10780" y="6327"/>
                  </a:lnTo>
                  <a:lnTo>
                    <a:pt x="10634" y="6448"/>
                  </a:lnTo>
                  <a:lnTo>
                    <a:pt x="10634" y="6497"/>
                  </a:lnTo>
                  <a:lnTo>
                    <a:pt x="10634" y="6546"/>
                  </a:lnTo>
                  <a:lnTo>
                    <a:pt x="10658" y="6594"/>
                  </a:lnTo>
                  <a:lnTo>
                    <a:pt x="10853" y="6594"/>
                  </a:lnTo>
                  <a:lnTo>
                    <a:pt x="10999" y="6546"/>
                  </a:lnTo>
                  <a:lnTo>
                    <a:pt x="11145" y="6473"/>
                  </a:lnTo>
                  <a:lnTo>
                    <a:pt x="11267" y="6375"/>
                  </a:lnTo>
                  <a:lnTo>
                    <a:pt x="11461" y="6229"/>
                  </a:lnTo>
                  <a:lnTo>
                    <a:pt x="11559" y="6108"/>
                  </a:lnTo>
                  <a:lnTo>
                    <a:pt x="11607" y="6010"/>
                  </a:lnTo>
                  <a:lnTo>
                    <a:pt x="11875" y="6083"/>
                  </a:lnTo>
                  <a:lnTo>
                    <a:pt x="12167" y="6181"/>
                  </a:lnTo>
                  <a:lnTo>
                    <a:pt x="11997" y="6205"/>
                  </a:lnTo>
                  <a:lnTo>
                    <a:pt x="11851" y="6254"/>
                  </a:lnTo>
                  <a:lnTo>
                    <a:pt x="11559" y="6424"/>
                  </a:lnTo>
                  <a:lnTo>
                    <a:pt x="11413" y="6521"/>
                  </a:lnTo>
                  <a:lnTo>
                    <a:pt x="11267" y="6643"/>
                  </a:lnTo>
                  <a:lnTo>
                    <a:pt x="11121" y="6765"/>
                  </a:lnTo>
                  <a:lnTo>
                    <a:pt x="10999" y="6911"/>
                  </a:lnTo>
                  <a:lnTo>
                    <a:pt x="10999" y="6935"/>
                  </a:lnTo>
                  <a:lnTo>
                    <a:pt x="10999" y="6959"/>
                  </a:lnTo>
                  <a:lnTo>
                    <a:pt x="11048" y="6959"/>
                  </a:lnTo>
                  <a:lnTo>
                    <a:pt x="11242" y="6935"/>
                  </a:lnTo>
                  <a:lnTo>
                    <a:pt x="11413" y="6886"/>
                  </a:lnTo>
                  <a:lnTo>
                    <a:pt x="11583" y="6813"/>
                  </a:lnTo>
                  <a:lnTo>
                    <a:pt x="11753" y="6740"/>
                  </a:lnTo>
                  <a:lnTo>
                    <a:pt x="12045" y="6546"/>
                  </a:lnTo>
                  <a:lnTo>
                    <a:pt x="12191" y="6448"/>
                  </a:lnTo>
                  <a:lnTo>
                    <a:pt x="12240" y="6375"/>
                  </a:lnTo>
                  <a:lnTo>
                    <a:pt x="12289" y="6302"/>
                  </a:lnTo>
                  <a:lnTo>
                    <a:pt x="12289" y="6229"/>
                  </a:lnTo>
                  <a:lnTo>
                    <a:pt x="12483" y="6351"/>
                  </a:lnTo>
                  <a:lnTo>
                    <a:pt x="12678" y="6473"/>
                  </a:lnTo>
                  <a:lnTo>
                    <a:pt x="12532" y="6497"/>
                  </a:lnTo>
                  <a:lnTo>
                    <a:pt x="12410" y="6570"/>
                  </a:lnTo>
                  <a:lnTo>
                    <a:pt x="12143" y="6740"/>
                  </a:lnTo>
                  <a:lnTo>
                    <a:pt x="11948" y="6886"/>
                  </a:lnTo>
                  <a:lnTo>
                    <a:pt x="11802" y="7008"/>
                  </a:lnTo>
                  <a:lnTo>
                    <a:pt x="11656" y="7178"/>
                  </a:lnTo>
                  <a:lnTo>
                    <a:pt x="11534" y="7349"/>
                  </a:lnTo>
                  <a:lnTo>
                    <a:pt x="11510" y="7373"/>
                  </a:lnTo>
                  <a:lnTo>
                    <a:pt x="11534" y="7397"/>
                  </a:lnTo>
                  <a:lnTo>
                    <a:pt x="11559" y="7422"/>
                  </a:lnTo>
                  <a:lnTo>
                    <a:pt x="11583" y="7422"/>
                  </a:lnTo>
                  <a:lnTo>
                    <a:pt x="11778" y="7324"/>
                  </a:lnTo>
                  <a:lnTo>
                    <a:pt x="11948" y="7251"/>
                  </a:lnTo>
                  <a:lnTo>
                    <a:pt x="12289" y="7032"/>
                  </a:lnTo>
                  <a:lnTo>
                    <a:pt x="12605" y="6838"/>
                  </a:lnTo>
                  <a:lnTo>
                    <a:pt x="12751" y="6740"/>
                  </a:lnTo>
                  <a:lnTo>
                    <a:pt x="12873" y="6594"/>
                  </a:lnTo>
                  <a:lnTo>
                    <a:pt x="13165" y="6838"/>
                  </a:lnTo>
                  <a:lnTo>
                    <a:pt x="13408" y="7081"/>
                  </a:lnTo>
                  <a:lnTo>
                    <a:pt x="12994" y="7251"/>
                  </a:lnTo>
                  <a:lnTo>
                    <a:pt x="12678" y="7349"/>
                  </a:lnTo>
                  <a:lnTo>
                    <a:pt x="12362" y="7470"/>
                  </a:lnTo>
                  <a:lnTo>
                    <a:pt x="12216" y="7543"/>
                  </a:lnTo>
                  <a:lnTo>
                    <a:pt x="12045" y="7641"/>
                  </a:lnTo>
                  <a:lnTo>
                    <a:pt x="11924" y="7738"/>
                  </a:lnTo>
                  <a:lnTo>
                    <a:pt x="11802" y="7835"/>
                  </a:lnTo>
                  <a:lnTo>
                    <a:pt x="11778" y="7884"/>
                  </a:lnTo>
                  <a:lnTo>
                    <a:pt x="11778" y="7933"/>
                  </a:lnTo>
                  <a:lnTo>
                    <a:pt x="11802" y="7957"/>
                  </a:lnTo>
                  <a:lnTo>
                    <a:pt x="11851" y="7981"/>
                  </a:lnTo>
                  <a:lnTo>
                    <a:pt x="11997" y="8006"/>
                  </a:lnTo>
                  <a:lnTo>
                    <a:pt x="12143" y="7981"/>
                  </a:lnTo>
                  <a:lnTo>
                    <a:pt x="12410" y="7933"/>
                  </a:lnTo>
                  <a:lnTo>
                    <a:pt x="12702" y="7835"/>
                  </a:lnTo>
                  <a:lnTo>
                    <a:pt x="12970" y="7738"/>
                  </a:lnTo>
                  <a:lnTo>
                    <a:pt x="13359" y="7616"/>
                  </a:lnTo>
                  <a:lnTo>
                    <a:pt x="13554" y="7543"/>
                  </a:lnTo>
                  <a:lnTo>
                    <a:pt x="13749" y="7470"/>
                  </a:lnTo>
                  <a:lnTo>
                    <a:pt x="14041" y="7860"/>
                  </a:lnTo>
                  <a:lnTo>
                    <a:pt x="13846" y="7933"/>
                  </a:lnTo>
                  <a:lnTo>
                    <a:pt x="13651" y="8054"/>
                  </a:lnTo>
                  <a:lnTo>
                    <a:pt x="13311" y="8249"/>
                  </a:lnTo>
                  <a:lnTo>
                    <a:pt x="12654" y="8565"/>
                  </a:lnTo>
                  <a:lnTo>
                    <a:pt x="12337" y="8736"/>
                  </a:lnTo>
                  <a:lnTo>
                    <a:pt x="12191" y="8833"/>
                  </a:lnTo>
                  <a:lnTo>
                    <a:pt x="12070" y="8954"/>
                  </a:lnTo>
                  <a:lnTo>
                    <a:pt x="12045" y="9003"/>
                  </a:lnTo>
                  <a:lnTo>
                    <a:pt x="12045" y="9052"/>
                  </a:lnTo>
                  <a:lnTo>
                    <a:pt x="12070" y="9100"/>
                  </a:lnTo>
                  <a:lnTo>
                    <a:pt x="12289" y="9100"/>
                  </a:lnTo>
                  <a:lnTo>
                    <a:pt x="12459" y="9076"/>
                  </a:lnTo>
                  <a:lnTo>
                    <a:pt x="12775" y="8979"/>
                  </a:lnTo>
                  <a:lnTo>
                    <a:pt x="13067" y="8833"/>
                  </a:lnTo>
                  <a:lnTo>
                    <a:pt x="13359" y="8711"/>
                  </a:lnTo>
                  <a:lnTo>
                    <a:pt x="13822" y="8492"/>
                  </a:lnTo>
                  <a:lnTo>
                    <a:pt x="14065" y="8395"/>
                  </a:lnTo>
                  <a:lnTo>
                    <a:pt x="14284" y="8249"/>
                  </a:lnTo>
                  <a:lnTo>
                    <a:pt x="14527" y="8711"/>
                  </a:lnTo>
                  <a:lnTo>
                    <a:pt x="14333" y="8808"/>
                  </a:lnTo>
                  <a:lnTo>
                    <a:pt x="14162" y="8930"/>
                  </a:lnTo>
                  <a:lnTo>
                    <a:pt x="13822" y="9149"/>
                  </a:lnTo>
                  <a:lnTo>
                    <a:pt x="13505" y="9319"/>
                  </a:lnTo>
                  <a:lnTo>
                    <a:pt x="13189" y="9465"/>
                  </a:lnTo>
                  <a:lnTo>
                    <a:pt x="12873" y="9636"/>
                  </a:lnTo>
                  <a:lnTo>
                    <a:pt x="12751" y="9733"/>
                  </a:lnTo>
                  <a:lnTo>
                    <a:pt x="12605" y="9830"/>
                  </a:lnTo>
                  <a:lnTo>
                    <a:pt x="12605" y="9879"/>
                  </a:lnTo>
                  <a:lnTo>
                    <a:pt x="12605" y="9903"/>
                  </a:lnTo>
                  <a:lnTo>
                    <a:pt x="12629" y="9928"/>
                  </a:lnTo>
                  <a:lnTo>
                    <a:pt x="12654" y="9952"/>
                  </a:lnTo>
                  <a:lnTo>
                    <a:pt x="12824" y="9952"/>
                  </a:lnTo>
                  <a:lnTo>
                    <a:pt x="12970" y="9928"/>
                  </a:lnTo>
                  <a:lnTo>
                    <a:pt x="13140" y="9903"/>
                  </a:lnTo>
                  <a:lnTo>
                    <a:pt x="13286" y="9855"/>
                  </a:lnTo>
                  <a:lnTo>
                    <a:pt x="13603" y="9709"/>
                  </a:lnTo>
                  <a:lnTo>
                    <a:pt x="13895" y="9587"/>
                  </a:lnTo>
                  <a:lnTo>
                    <a:pt x="14284" y="9392"/>
                  </a:lnTo>
                  <a:lnTo>
                    <a:pt x="14503" y="9271"/>
                  </a:lnTo>
                  <a:lnTo>
                    <a:pt x="14698" y="9149"/>
                  </a:lnTo>
                  <a:lnTo>
                    <a:pt x="14892" y="9684"/>
                  </a:lnTo>
                  <a:lnTo>
                    <a:pt x="14600" y="9806"/>
                  </a:lnTo>
                  <a:lnTo>
                    <a:pt x="14333" y="9928"/>
                  </a:lnTo>
                  <a:lnTo>
                    <a:pt x="13797" y="10195"/>
                  </a:lnTo>
                  <a:lnTo>
                    <a:pt x="13481" y="10341"/>
                  </a:lnTo>
                  <a:lnTo>
                    <a:pt x="13140" y="10487"/>
                  </a:lnTo>
                  <a:lnTo>
                    <a:pt x="12970" y="10585"/>
                  </a:lnTo>
                  <a:lnTo>
                    <a:pt x="12824" y="10682"/>
                  </a:lnTo>
                  <a:lnTo>
                    <a:pt x="12678" y="10804"/>
                  </a:lnTo>
                  <a:lnTo>
                    <a:pt x="12581" y="10925"/>
                  </a:lnTo>
                  <a:lnTo>
                    <a:pt x="12556" y="10974"/>
                  </a:lnTo>
                  <a:lnTo>
                    <a:pt x="12605" y="10998"/>
                  </a:lnTo>
                  <a:lnTo>
                    <a:pt x="12921" y="10998"/>
                  </a:lnTo>
                  <a:lnTo>
                    <a:pt x="13092" y="10974"/>
                  </a:lnTo>
                  <a:lnTo>
                    <a:pt x="13238" y="10925"/>
                  </a:lnTo>
                  <a:lnTo>
                    <a:pt x="13554" y="10804"/>
                  </a:lnTo>
                  <a:lnTo>
                    <a:pt x="13870" y="10658"/>
                  </a:lnTo>
                  <a:lnTo>
                    <a:pt x="14430" y="10414"/>
                  </a:lnTo>
                  <a:lnTo>
                    <a:pt x="14722" y="10293"/>
                  </a:lnTo>
                  <a:lnTo>
                    <a:pt x="14990" y="10122"/>
                  </a:lnTo>
                  <a:lnTo>
                    <a:pt x="15063" y="10487"/>
                  </a:lnTo>
                  <a:lnTo>
                    <a:pt x="15136" y="10828"/>
                  </a:lnTo>
                  <a:lnTo>
                    <a:pt x="14868" y="10925"/>
                  </a:lnTo>
                  <a:lnTo>
                    <a:pt x="14600" y="11047"/>
                  </a:lnTo>
                  <a:lnTo>
                    <a:pt x="14089" y="11266"/>
                  </a:lnTo>
                  <a:lnTo>
                    <a:pt x="13408" y="11534"/>
                  </a:lnTo>
                  <a:lnTo>
                    <a:pt x="13067" y="11655"/>
                  </a:lnTo>
                  <a:lnTo>
                    <a:pt x="12897" y="11753"/>
                  </a:lnTo>
                  <a:lnTo>
                    <a:pt x="12751" y="11850"/>
                  </a:lnTo>
                  <a:lnTo>
                    <a:pt x="12727" y="11899"/>
                  </a:lnTo>
                  <a:lnTo>
                    <a:pt x="12727" y="11947"/>
                  </a:lnTo>
                  <a:lnTo>
                    <a:pt x="12751" y="11972"/>
                  </a:lnTo>
                  <a:lnTo>
                    <a:pt x="12800" y="11996"/>
                  </a:lnTo>
                  <a:lnTo>
                    <a:pt x="12970" y="12020"/>
                  </a:lnTo>
                  <a:lnTo>
                    <a:pt x="13165" y="11996"/>
                  </a:lnTo>
                  <a:lnTo>
                    <a:pt x="13505" y="11923"/>
                  </a:lnTo>
                  <a:lnTo>
                    <a:pt x="13870" y="11801"/>
                  </a:lnTo>
                  <a:lnTo>
                    <a:pt x="14187" y="11680"/>
                  </a:lnTo>
                  <a:lnTo>
                    <a:pt x="14698" y="11509"/>
                  </a:lnTo>
                  <a:lnTo>
                    <a:pt x="14941" y="11412"/>
                  </a:lnTo>
                  <a:lnTo>
                    <a:pt x="15184" y="11290"/>
                  </a:lnTo>
                  <a:lnTo>
                    <a:pt x="15209" y="11923"/>
                  </a:lnTo>
                  <a:lnTo>
                    <a:pt x="14868" y="11972"/>
                  </a:lnTo>
                  <a:lnTo>
                    <a:pt x="14503" y="12045"/>
                  </a:lnTo>
                  <a:lnTo>
                    <a:pt x="13822" y="12215"/>
                  </a:lnTo>
                  <a:lnTo>
                    <a:pt x="13408" y="12288"/>
                  </a:lnTo>
                  <a:lnTo>
                    <a:pt x="12970" y="12361"/>
                  </a:lnTo>
                  <a:lnTo>
                    <a:pt x="12556" y="12458"/>
                  </a:lnTo>
                  <a:lnTo>
                    <a:pt x="12337" y="12531"/>
                  </a:lnTo>
                  <a:lnTo>
                    <a:pt x="12143" y="12604"/>
                  </a:lnTo>
                  <a:lnTo>
                    <a:pt x="12094" y="12653"/>
                  </a:lnTo>
                  <a:lnTo>
                    <a:pt x="12094" y="12750"/>
                  </a:lnTo>
                  <a:lnTo>
                    <a:pt x="12118" y="12799"/>
                  </a:lnTo>
                  <a:lnTo>
                    <a:pt x="12143" y="12823"/>
                  </a:lnTo>
                  <a:lnTo>
                    <a:pt x="12191" y="12848"/>
                  </a:lnTo>
                  <a:lnTo>
                    <a:pt x="12386" y="12872"/>
                  </a:lnTo>
                  <a:lnTo>
                    <a:pt x="12581" y="12872"/>
                  </a:lnTo>
                  <a:lnTo>
                    <a:pt x="12970" y="12823"/>
                  </a:lnTo>
                  <a:lnTo>
                    <a:pt x="13384" y="12775"/>
                  </a:lnTo>
                  <a:lnTo>
                    <a:pt x="13749" y="12677"/>
                  </a:lnTo>
                  <a:lnTo>
                    <a:pt x="14479" y="12531"/>
                  </a:lnTo>
                  <a:lnTo>
                    <a:pt x="14844" y="12434"/>
                  </a:lnTo>
                  <a:lnTo>
                    <a:pt x="15209" y="12312"/>
                  </a:lnTo>
                  <a:lnTo>
                    <a:pt x="15209" y="12312"/>
                  </a:lnTo>
                  <a:lnTo>
                    <a:pt x="15184" y="12507"/>
                  </a:lnTo>
                  <a:lnTo>
                    <a:pt x="14868" y="12629"/>
                  </a:lnTo>
                  <a:lnTo>
                    <a:pt x="14552" y="12750"/>
                  </a:lnTo>
                  <a:lnTo>
                    <a:pt x="14260" y="12896"/>
                  </a:lnTo>
                  <a:lnTo>
                    <a:pt x="13968" y="12994"/>
                  </a:lnTo>
                  <a:lnTo>
                    <a:pt x="13505" y="13140"/>
                  </a:lnTo>
                  <a:lnTo>
                    <a:pt x="13019" y="13286"/>
                  </a:lnTo>
                  <a:lnTo>
                    <a:pt x="12556" y="13432"/>
                  </a:lnTo>
                  <a:lnTo>
                    <a:pt x="12337" y="13529"/>
                  </a:lnTo>
                  <a:lnTo>
                    <a:pt x="12118" y="13626"/>
                  </a:lnTo>
                  <a:lnTo>
                    <a:pt x="12070" y="13675"/>
                  </a:lnTo>
                  <a:lnTo>
                    <a:pt x="12070" y="13748"/>
                  </a:lnTo>
                  <a:lnTo>
                    <a:pt x="12118" y="13797"/>
                  </a:lnTo>
                  <a:lnTo>
                    <a:pt x="12167" y="13821"/>
                  </a:lnTo>
                  <a:lnTo>
                    <a:pt x="12654" y="13821"/>
                  </a:lnTo>
                  <a:lnTo>
                    <a:pt x="12897" y="13772"/>
                  </a:lnTo>
                  <a:lnTo>
                    <a:pt x="13140" y="13724"/>
                  </a:lnTo>
                  <a:lnTo>
                    <a:pt x="13627" y="13602"/>
                  </a:lnTo>
                  <a:lnTo>
                    <a:pt x="14089" y="13456"/>
                  </a:lnTo>
                  <a:lnTo>
                    <a:pt x="14600" y="13286"/>
                  </a:lnTo>
                  <a:lnTo>
                    <a:pt x="14868" y="13188"/>
                  </a:lnTo>
                  <a:lnTo>
                    <a:pt x="15111" y="13091"/>
                  </a:lnTo>
                  <a:lnTo>
                    <a:pt x="15014" y="13651"/>
                  </a:lnTo>
                  <a:lnTo>
                    <a:pt x="14965" y="13651"/>
                  </a:lnTo>
                  <a:lnTo>
                    <a:pt x="14795" y="13602"/>
                  </a:lnTo>
                  <a:lnTo>
                    <a:pt x="14406" y="13602"/>
                  </a:lnTo>
                  <a:lnTo>
                    <a:pt x="14211" y="13626"/>
                  </a:lnTo>
                  <a:lnTo>
                    <a:pt x="13822" y="13724"/>
                  </a:lnTo>
                  <a:lnTo>
                    <a:pt x="13432" y="13797"/>
                  </a:lnTo>
                  <a:lnTo>
                    <a:pt x="12970" y="13894"/>
                  </a:lnTo>
                  <a:lnTo>
                    <a:pt x="12532" y="14016"/>
                  </a:lnTo>
                  <a:lnTo>
                    <a:pt x="12094" y="14137"/>
                  </a:lnTo>
                  <a:lnTo>
                    <a:pt x="11656" y="14308"/>
                  </a:lnTo>
                  <a:lnTo>
                    <a:pt x="11607" y="14356"/>
                  </a:lnTo>
                  <a:lnTo>
                    <a:pt x="11583" y="14405"/>
                  </a:lnTo>
                  <a:lnTo>
                    <a:pt x="11607" y="14454"/>
                  </a:lnTo>
                  <a:lnTo>
                    <a:pt x="11632" y="14478"/>
                  </a:lnTo>
                  <a:lnTo>
                    <a:pt x="11680" y="14478"/>
                  </a:lnTo>
                  <a:lnTo>
                    <a:pt x="12094" y="14454"/>
                  </a:lnTo>
                  <a:lnTo>
                    <a:pt x="12532" y="14429"/>
                  </a:lnTo>
                  <a:lnTo>
                    <a:pt x="12946" y="14356"/>
                  </a:lnTo>
                  <a:lnTo>
                    <a:pt x="13384" y="14283"/>
                  </a:lnTo>
                  <a:lnTo>
                    <a:pt x="13773" y="14210"/>
                  </a:lnTo>
                  <a:lnTo>
                    <a:pt x="14187" y="14137"/>
                  </a:lnTo>
                  <a:lnTo>
                    <a:pt x="14406" y="14089"/>
                  </a:lnTo>
                  <a:lnTo>
                    <a:pt x="14600" y="14016"/>
                  </a:lnTo>
                  <a:lnTo>
                    <a:pt x="14795" y="13943"/>
                  </a:lnTo>
                  <a:lnTo>
                    <a:pt x="14965" y="13821"/>
                  </a:lnTo>
                  <a:lnTo>
                    <a:pt x="14795" y="14381"/>
                  </a:lnTo>
                  <a:lnTo>
                    <a:pt x="14576" y="14916"/>
                  </a:lnTo>
                  <a:lnTo>
                    <a:pt x="14308" y="15451"/>
                  </a:lnTo>
                  <a:lnTo>
                    <a:pt x="14016" y="15938"/>
                  </a:lnTo>
                  <a:lnTo>
                    <a:pt x="13870" y="16206"/>
                  </a:lnTo>
                  <a:lnTo>
                    <a:pt x="13797" y="16157"/>
                  </a:lnTo>
                  <a:lnTo>
                    <a:pt x="13627" y="16108"/>
                  </a:lnTo>
                  <a:lnTo>
                    <a:pt x="13457" y="16084"/>
                  </a:lnTo>
                  <a:lnTo>
                    <a:pt x="12386" y="16084"/>
                  </a:lnTo>
                  <a:lnTo>
                    <a:pt x="11924" y="16060"/>
                  </a:lnTo>
                  <a:lnTo>
                    <a:pt x="11461" y="16011"/>
                  </a:lnTo>
                  <a:lnTo>
                    <a:pt x="10537" y="15889"/>
                  </a:lnTo>
                  <a:lnTo>
                    <a:pt x="10488" y="15889"/>
                  </a:lnTo>
                  <a:lnTo>
                    <a:pt x="10464" y="15914"/>
                  </a:lnTo>
                  <a:lnTo>
                    <a:pt x="10464" y="15962"/>
                  </a:lnTo>
                  <a:lnTo>
                    <a:pt x="10488" y="15987"/>
                  </a:lnTo>
                  <a:lnTo>
                    <a:pt x="10853" y="16181"/>
                  </a:lnTo>
                  <a:lnTo>
                    <a:pt x="11242" y="16352"/>
                  </a:lnTo>
                  <a:lnTo>
                    <a:pt x="11632" y="16473"/>
                  </a:lnTo>
                  <a:lnTo>
                    <a:pt x="12045" y="16546"/>
                  </a:lnTo>
                  <a:lnTo>
                    <a:pt x="12435" y="16595"/>
                  </a:lnTo>
                  <a:lnTo>
                    <a:pt x="12848" y="16619"/>
                  </a:lnTo>
                  <a:lnTo>
                    <a:pt x="13067" y="16619"/>
                  </a:lnTo>
                  <a:lnTo>
                    <a:pt x="13262" y="16595"/>
                  </a:lnTo>
                  <a:lnTo>
                    <a:pt x="13457" y="16571"/>
                  </a:lnTo>
                  <a:lnTo>
                    <a:pt x="13651" y="16498"/>
                  </a:lnTo>
                  <a:lnTo>
                    <a:pt x="13335" y="16887"/>
                  </a:lnTo>
                  <a:lnTo>
                    <a:pt x="13019" y="17252"/>
                  </a:lnTo>
                  <a:lnTo>
                    <a:pt x="12873" y="17203"/>
                  </a:lnTo>
                  <a:lnTo>
                    <a:pt x="12702" y="17154"/>
                  </a:lnTo>
                  <a:lnTo>
                    <a:pt x="12386" y="17106"/>
                  </a:lnTo>
                  <a:lnTo>
                    <a:pt x="12045" y="17081"/>
                  </a:lnTo>
                  <a:lnTo>
                    <a:pt x="11729" y="17008"/>
                  </a:lnTo>
                  <a:lnTo>
                    <a:pt x="11340" y="16911"/>
                  </a:lnTo>
                  <a:lnTo>
                    <a:pt x="10950" y="16790"/>
                  </a:lnTo>
                  <a:lnTo>
                    <a:pt x="10172" y="16522"/>
                  </a:lnTo>
                  <a:lnTo>
                    <a:pt x="10123" y="16522"/>
                  </a:lnTo>
                  <a:lnTo>
                    <a:pt x="10099" y="16546"/>
                  </a:lnTo>
                  <a:lnTo>
                    <a:pt x="10099" y="16595"/>
                  </a:lnTo>
                  <a:lnTo>
                    <a:pt x="10099" y="16619"/>
                  </a:lnTo>
                  <a:lnTo>
                    <a:pt x="10415" y="16863"/>
                  </a:lnTo>
                  <a:lnTo>
                    <a:pt x="10756" y="17057"/>
                  </a:lnTo>
                  <a:lnTo>
                    <a:pt x="11096" y="17227"/>
                  </a:lnTo>
                  <a:lnTo>
                    <a:pt x="11461" y="17373"/>
                  </a:lnTo>
                  <a:lnTo>
                    <a:pt x="11729" y="17446"/>
                  </a:lnTo>
                  <a:lnTo>
                    <a:pt x="12045" y="17519"/>
                  </a:lnTo>
                  <a:lnTo>
                    <a:pt x="12362" y="17568"/>
                  </a:lnTo>
                  <a:lnTo>
                    <a:pt x="12678" y="17592"/>
                  </a:lnTo>
                  <a:lnTo>
                    <a:pt x="12289" y="17884"/>
                  </a:lnTo>
                  <a:lnTo>
                    <a:pt x="12118" y="18030"/>
                  </a:lnTo>
                  <a:lnTo>
                    <a:pt x="11899" y="18128"/>
                  </a:lnTo>
                  <a:lnTo>
                    <a:pt x="11607" y="18055"/>
                  </a:lnTo>
                  <a:lnTo>
                    <a:pt x="11315" y="17982"/>
                  </a:lnTo>
                  <a:lnTo>
                    <a:pt x="10999" y="17884"/>
                  </a:lnTo>
                  <a:lnTo>
                    <a:pt x="10707" y="17787"/>
                  </a:lnTo>
                  <a:lnTo>
                    <a:pt x="10415" y="17641"/>
                  </a:lnTo>
                  <a:lnTo>
                    <a:pt x="10123" y="17446"/>
                  </a:lnTo>
                  <a:lnTo>
                    <a:pt x="9856" y="17276"/>
                  </a:lnTo>
                  <a:lnTo>
                    <a:pt x="9564" y="17106"/>
                  </a:lnTo>
                  <a:lnTo>
                    <a:pt x="9515" y="17106"/>
                  </a:lnTo>
                  <a:lnTo>
                    <a:pt x="9466" y="17130"/>
                  </a:lnTo>
                  <a:lnTo>
                    <a:pt x="9442" y="17154"/>
                  </a:lnTo>
                  <a:lnTo>
                    <a:pt x="9442" y="17203"/>
                  </a:lnTo>
                  <a:lnTo>
                    <a:pt x="9539" y="17422"/>
                  </a:lnTo>
                  <a:lnTo>
                    <a:pt x="9685" y="17617"/>
                  </a:lnTo>
                  <a:lnTo>
                    <a:pt x="9856" y="17811"/>
                  </a:lnTo>
                  <a:lnTo>
                    <a:pt x="10075" y="17982"/>
                  </a:lnTo>
                  <a:lnTo>
                    <a:pt x="10318" y="18128"/>
                  </a:lnTo>
                  <a:lnTo>
                    <a:pt x="10561" y="18249"/>
                  </a:lnTo>
                  <a:lnTo>
                    <a:pt x="10829" y="18347"/>
                  </a:lnTo>
                  <a:lnTo>
                    <a:pt x="11096" y="18420"/>
                  </a:lnTo>
                  <a:lnTo>
                    <a:pt x="10853" y="18444"/>
                  </a:lnTo>
                  <a:lnTo>
                    <a:pt x="10634" y="18444"/>
                  </a:lnTo>
                  <a:lnTo>
                    <a:pt x="10439" y="18420"/>
                  </a:lnTo>
                  <a:lnTo>
                    <a:pt x="10220" y="18395"/>
                  </a:lnTo>
                  <a:lnTo>
                    <a:pt x="10026" y="18322"/>
                  </a:lnTo>
                  <a:lnTo>
                    <a:pt x="9637" y="18176"/>
                  </a:lnTo>
                  <a:lnTo>
                    <a:pt x="9223" y="18006"/>
                  </a:lnTo>
                  <a:lnTo>
                    <a:pt x="8834" y="17811"/>
                  </a:lnTo>
                  <a:lnTo>
                    <a:pt x="8444" y="17665"/>
                  </a:lnTo>
                  <a:lnTo>
                    <a:pt x="8225" y="17617"/>
                  </a:lnTo>
                  <a:lnTo>
                    <a:pt x="8031" y="17568"/>
                  </a:lnTo>
                  <a:lnTo>
                    <a:pt x="7812" y="17519"/>
                  </a:lnTo>
                  <a:lnTo>
                    <a:pt x="7593" y="17519"/>
                  </a:lnTo>
                  <a:lnTo>
                    <a:pt x="7398" y="17544"/>
                  </a:lnTo>
                  <a:lnTo>
                    <a:pt x="7228" y="17568"/>
                  </a:lnTo>
                  <a:lnTo>
                    <a:pt x="7033" y="17617"/>
                  </a:lnTo>
                  <a:lnTo>
                    <a:pt x="6863" y="17690"/>
                  </a:lnTo>
                  <a:lnTo>
                    <a:pt x="6522" y="17860"/>
                  </a:lnTo>
                  <a:lnTo>
                    <a:pt x="6181" y="18055"/>
                  </a:lnTo>
                  <a:lnTo>
                    <a:pt x="5792" y="18274"/>
                  </a:lnTo>
                  <a:lnTo>
                    <a:pt x="5597" y="18371"/>
                  </a:lnTo>
                  <a:lnTo>
                    <a:pt x="5378" y="18444"/>
                  </a:lnTo>
                  <a:lnTo>
                    <a:pt x="5232" y="18493"/>
                  </a:lnTo>
                  <a:lnTo>
                    <a:pt x="5062" y="18493"/>
                  </a:lnTo>
                  <a:lnTo>
                    <a:pt x="4916" y="18468"/>
                  </a:lnTo>
                  <a:lnTo>
                    <a:pt x="4770" y="18444"/>
                  </a:lnTo>
                  <a:lnTo>
                    <a:pt x="4454" y="18347"/>
                  </a:lnTo>
                  <a:lnTo>
                    <a:pt x="4186" y="18201"/>
                  </a:lnTo>
                  <a:lnTo>
                    <a:pt x="3748" y="17957"/>
                  </a:lnTo>
                  <a:lnTo>
                    <a:pt x="3359" y="17690"/>
                  </a:lnTo>
                  <a:lnTo>
                    <a:pt x="2994" y="17373"/>
                  </a:lnTo>
                  <a:lnTo>
                    <a:pt x="2629" y="17057"/>
                  </a:lnTo>
                  <a:lnTo>
                    <a:pt x="2312" y="16692"/>
                  </a:lnTo>
                  <a:lnTo>
                    <a:pt x="1996" y="16327"/>
                  </a:lnTo>
                  <a:lnTo>
                    <a:pt x="1729" y="15938"/>
                  </a:lnTo>
                  <a:lnTo>
                    <a:pt x="1485" y="15524"/>
                  </a:lnTo>
                  <a:lnTo>
                    <a:pt x="1266" y="15086"/>
                  </a:lnTo>
                  <a:lnTo>
                    <a:pt x="1072" y="14648"/>
                  </a:lnTo>
                  <a:lnTo>
                    <a:pt x="901" y="14186"/>
                  </a:lnTo>
                  <a:lnTo>
                    <a:pt x="755" y="13724"/>
                  </a:lnTo>
                  <a:lnTo>
                    <a:pt x="658" y="13261"/>
                  </a:lnTo>
                  <a:lnTo>
                    <a:pt x="585" y="12775"/>
                  </a:lnTo>
                  <a:lnTo>
                    <a:pt x="561" y="12312"/>
                  </a:lnTo>
                  <a:lnTo>
                    <a:pt x="561" y="11826"/>
                  </a:lnTo>
                  <a:lnTo>
                    <a:pt x="609" y="11266"/>
                  </a:lnTo>
                  <a:lnTo>
                    <a:pt x="682" y="10682"/>
                  </a:lnTo>
                  <a:lnTo>
                    <a:pt x="828" y="10147"/>
                  </a:lnTo>
                  <a:lnTo>
                    <a:pt x="1023" y="9611"/>
                  </a:lnTo>
                  <a:lnTo>
                    <a:pt x="1242" y="9076"/>
                  </a:lnTo>
                  <a:lnTo>
                    <a:pt x="1510" y="8565"/>
                  </a:lnTo>
                  <a:lnTo>
                    <a:pt x="1826" y="8103"/>
                  </a:lnTo>
                  <a:lnTo>
                    <a:pt x="2166" y="7641"/>
                  </a:lnTo>
                  <a:lnTo>
                    <a:pt x="2361" y="7422"/>
                  </a:lnTo>
                  <a:lnTo>
                    <a:pt x="2556" y="7203"/>
                  </a:lnTo>
                  <a:lnTo>
                    <a:pt x="2775" y="7008"/>
                  </a:lnTo>
                  <a:lnTo>
                    <a:pt x="2994" y="6838"/>
                  </a:lnTo>
                  <a:lnTo>
                    <a:pt x="3213" y="6692"/>
                  </a:lnTo>
                  <a:lnTo>
                    <a:pt x="3432" y="6546"/>
                  </a:lnTo>
                  <a:lnTo>
                    <a:pt x="3675" y="6400"/>
                  </a:lnTo>
                  <a:lnTo>
                    <a:pt x="3918" y="6278"/>
                  </a:lnTo>
                  <a:lnTo>
                    <a:pt x="4186" y="6181"/>
                  </a:lnTo>
                  <a:lnTo>
                    <a:pt x="4429" y="6108"/>
                  </a:lnTo>
                  <a:lnTo>
                    <a:pt x="4697" y="6035"/>
                  </a:lnTo>
                  <a:lnTo>
                    <a:pt x="4965" y="5986"/>
                  </a:lnTo>
                  <a:lnTo>
                    <a:pt x="5257" y="5962"/>
                  </a:lnTo>
                  <a:lnTo>
                    <a:pt x="5524" y="5937"/>
                  </a:lnTo>
                  <a:close/>
                  <a:moveTo>
                    <a:pt x="11802" y="0"/>
                  </a:moveTo>
                  <a:lnTo>
                    <a:pt x="11729" y="49"/>
                  </a:lnTo>
                  <a:lnTo>
                    <a:pt x="11680" y="122"/>
                  </a:lnTo>
                  <a:lnTo>
                    <a:pt x="11656" y="219"/>
                  </a:lnTo>
                  <a:lnTo>
                    <a:pt x="11656" y="244"/>
                  </a:lnTo>
                  <a:lnTo>
                    <a:pt x="11583" y="268"/>
                  </a:lnTo>
                  <a:lnTo>
                    <a:pt x="11096" y="438"/>
                  </a:lnTo>
                  <a:lnTo>
                    <a:pt x="10610" y="633"/>
                  </a:lnTo>
                  <a:lnTo>
                    <a:pt x="10123" y="852"/>
                  </a:lnTo>
                  <a:lnTo>
                    <a:pt x="9661" y="1119"/>
                  </a:lnTo>
                  <a:lnTo>
                    <a:pt x="9199" y="1387"/>
                  </a:lnTo>
                  <a:lnTo>
                    <a:pt x="8980" y="1557"/>
                  </a:lnTo>
                  <a:lnTo>
                    <a:pt x="8785" y="1728"/>
                  </a:lnTo>
                  <a:lnTo>
                    <a:pt x="8590" y="1898"/>
                  </a:lnTo>
                  <a:lnTo>
                    <a:pt x="8420" y="2093"/>
                  </a:lnTo>
                  <a:lnTo>
                    <a:pt x="8250" y="2287"/>
                  </a:lnTo>
                  <a:lnTo>
                    <a:pt x="8104" y="2506"/>
                  </a:lnTo>
                  <a:lnTo>
                    <a:pt x="8006" y="2677"/>
                  </a:lnTo>
                  <a:lnTo>
                    <a:pt x="7933" y="2871"/>
                  </a:lnTo>
                  <a:lnTo>
                    <a:pt x="7860" y="3066"/>
                  </a:lnTo>
                  <a:lnTo>
                    <a:pt x="7836" y="3261"/>
                  </a:lnTo>
                  <a:lnTo>
                    <a:pt x="7812" y="3480"/>
                  </a:lnTo>
                  <a:lnTo>
                    <a:pt x="7812" y="3674"/>
                  </a:lnTo>
                  <a:lnTo>
                    <a:pt x="7836" y="3869"/>
                  </a:lnTo>
                  <a:lnTo>
                    <a:pt x="7885" y="4088"/>
                  </a:lnTo>
                  <a:lnTo>
                    <a:pt x="7909" y="4210"/>
                  </a:lnTo>
                  <a:lnTo>
                    <a:pt x="7982" y="4356"/>
                  </a:lnTo>
                  <a:lnTo>
                    <a:pt x="8079" y="4502"/>
                  </a:lnTo>
                  <a:lnTo>
                    <a:pt x="8177" y="4648"/>
                  </a:lnTo>
                  <a:lnTo>
                    <a:pt x="8104" y="4745"/>
                  </a:lnTo>
                  <a:lnTo>
                    <a:pt x="7933" y="4453"/>
                  </a:lnTo>
                  <a:lnTo>
                    <a:pt x="7739" y="4039"/>
                  </a:lnTo>
                  <a:lnTo>
                    <a:pt x="7593" y="3820"/>
                  </a:lnTo>
                  <a:lnTo>
                    <a:pt x="7447" y="3601"/>
                  </a:lnTo>
                  <a:lnTo>
                    <a:pt x="7276" y="3407"/>
                  </a:lnTo>
                  <a:lnTo>
                    <a:pt x="7106" y="3236"/>
                  </a:lnTo>
                  <a:lnTo>
                    <a:pt x="6911" y="3115"/>
                  </a:lnTo>
                  <a:lnTo>
                    <a:pt x="6717" y="3017"/>
                  </a:lnTo>
                  <a:lnTo>
                    <a:pt x="6644" y="3017"/>
                  </a:lnTo>
                  <a:lnTo>
                    <a:pt x="6595" y="3066"/>
                  </a:lnTo>
                  <a:lnTo>
                    <a:pt x="6546" y="3115"/>
                  </a:lnTo>
                  <a:lnTo>
                    <a:pt x="6546" y="3188"/>
                  </a:lnTo>
                  <a:lnTo>
                    <a:pt x="6595" y="3358"/>
                  </a:lnTo>
                  <a:lnTo>
                    <a:pt x="6668" y="3504"/>
                  </a:lnTo>
                  <a:lnTo>
                    <a:pt x="6887" y="3772"/>
                  </a:lnTo>
                  <a:lnTo>
                    <a:pt x="7155" y="4161"/>
                  </a:lnTo>
                  <a:lnTo>
                    <a:pt x="7398" y="4575"/>
                  </a:lnTo>
                  <a:lnTo>
                    <a:pt x="7617" y="4964"/>
                  </a:lnTo>
                  <a:lnTo>
                    <a:pt x="7787" y="5378"/>
                  </a:lnTo>
                  <a:lnTo>
                    <a:pt x="7909" y="5767"/>
                  </a:lnTo>
                  <a:lnTo>
                    <a:pt x="7958" y="5937"/>
                  </a:lnTo>
                  <a:lnTo>
                    <a:pt x="8055" y="6108"/>
                  </a:lnTo>
                  <a:lnTo>
                    <a:pt x="7641" y="6059"/>
                  </a:lnTo>
                  <a:lnTo>
                    <a:pt x="7228" y="5962"/>
                  </a:lnTo>
                  <a:lnTo>
                    <a:pt x="6936" y="5864"/>
                  </a:lnTo>
                  <a:lnTo>
                    <a:pt x="6668" y="5743"/>
                  </a:lnTo>
                  <a:lnTo>
                    <a:pt x="6400" y="5645"/>
                  </a:lnTo>
                  <a:lnTo>
                    <a:pt x="6279" y="5621"/>
                  </a:lnTo>
                  <a:lnTo>
                    <a:pt x="6133" y="5597"/>
                  </a:lnTo>
                  <a:lnTo>
                    <a:pt x="6084" y="5597"/>
                  </a:lnTo>
                  <a:lnTo>
                    <a:pt x="6060" y="5621"/>
                  </a:lnTo>
                  <a:lnTo>
                    <a:pt x="5865" y="5548"/>
                  </a:lnTo>
                  <a:lnTo>
                    <a:pt x="5670" y="5499"/>
                  </a:lnTo>
                  <a:lnTo>
                    <a:pt x="5476" y="5475"/>
                  </a:lnTo>
                  <a:lnTo>
                    <a:pt x="5257" y="5451"/>
                  </a:lnTo>
                  <a:lnTo>
                    <a:pt x="5062" y="5451"/>
                  </a:lnTo>
                  <a:lnTo>
                    <a:pt x="4867" y="5475"/>
                  </a:lnTo>
                  <a:lnTo>
                    <a:pt x="4478" y="5524"/>
                  </a:lnTo>
                  <a:lnTo>
                    <a:pt x="4089" y="5645"/>
                  </a:lnTo>
                  <a:lnTo>
                    <a:pt x="3699" y="5791"/>
                  </a:lnTo>
                  <a:lnTo>
                    <a:pt x="3334" y="5986"/>
                  </a:lnTo>
                  <a:lnTo>
                    <a:pt x="2994" y="6181"/>
                  </a:lnTo>
                  <a:lnTo>
                    <a:pt x="2604" y="6448"/>
                  </a:lnTo>
                  <a:lnTo>
                    <a:pt x="2264" y="6765"/>
                  </a:lnTo>
                  <a:lnTo>
                    <a:pt x="1948" y="7081"/>
                  </a:lnTo>
                  <a:lnTo>
                    <a:pt x="1631" y="7422"/>
                  </a:lnTo>
                  <a:lnTo>
                    <a:pt x="1364" y="7811"/>
                  </a:lnTo>
                  <a:lnTo>
                    <a:pt x="1120" y="8200"/>
                  </a:lnTo>
                  <a:lnTo>
                    <a:pt x="877" y="8590"/>
                  </a:lnTo>
                  <a:lnTo>
                    <a:pt x="682" y="9003"/>
                  </a:lnTo>
                  <a:lnTo>
                    <a:pt x="512" y="9417"/>
                  </a:lnTo>
                  <a:lnTo>
                    <a:pt x="342" y="9855"/>
                  </a:lnTo>
                  <a:lnTo>
                    <a:pt x="220" y="10293"/>
                  </a:lnTo>
                  <a:lnTo>
                    <a:pt x="123" y="10731"/>
                  </a:lnTo>
                  <a:lnTo>
                    <a:pt x="50" y="11193"/>
                  </a:lnTo>
                  <a:lnTo>
                    <a:pt x="25" y="11631"/>
                  </a:lnTo>
                  <a:lnTo>
                    <a:pt x="1" y="12093"/>
                  </a:lnTo>
                  <a:lnTo>
                    <a:pt x="1" y="12531"/>
                  </a:lnTo>
                  <a:lnTo>
                    <a:pt x="50" y="12994"/>
                  </a:lnTo>
                  <a:lnTo>
                    <a:pt x="123" y="13432"/>
                  </a:lnTo>
                  <a:lnTo>
                    <a:pt x="196" y="13870"/>
                  </a:lnTo>
                  <a:lnTo>
                    <a:pt x="317" y="14308"/>
                  </a:lnTo>
                  <a:lnTo>
                    <a:pt x="463" y="14746"/>
                  </a:lnTo>
                  <a:lnTo>
                    <a:pt x="634" y="15159"/>
                  </a:lnTo>
                  <a:lnTo>
                    <a:pt x="828" y="15573"/>
                  </a:lnTo>
                  <a:lnTo>
                    <a:pt x="1047" y="15987"/>
                  </a:lnTo>
                  <a:lnTo>
                    <a:pt x="1291" y="16352"/>
                  </a:lnTo>
                  <a:lnTo>
                    <a:pt x="1558" y="16717"/>
                  </a:lnTo>
                  <a:lnTo>
                    <a:pt x="1826" y="17057"/>
                  </a:lnTo>
                  <a:lnTo>
                    <a:pt x="2118" y="17373"/>
                  </a:lnTo>
                  <a:lnTo>
                    <a:pt x="2458" y="17665"/>
                  </a:lnTo>
                  <a:lnTo>
                    <a:pt x="2775" y="17957"/>
                  </a:lnTo>
                  <a:lnTo>
                    <a:pt x="3140" y="18225"/>
                  </a:lnTo>
                  <a:lnTo>
                    <a:pt x="3505" y="18468"/>
                  </a:lnTo>
                  <a:lnTo>
                    <a:pt x="3870" y="18687"/>
                  </a:lnTo>
                  <a:lnTo>
                    <a:pt x="4235" y="18882"/>
                  </a:lnTo>
                  <a:lnTo>
                    <a:pt x="4429" y="18955"/>
                  </a:lnTo>
                  <a:lnTo>
                    <a:pt x="4648" y="19004"/>
                  </a:lnTo>
                  <a:lnTo>
                    <a:pt x="4843" y="19052"/>
                  </a:lnTo>
                  <a:lnTo>
                    <a:pt x="5257" y="19052"/>
                  </a:lnTo>
                  <a:lnTo>
                    <a:pt x="5451" y="19004"/>
                  </a:lnTo>
                  <a:lnTo>
                    <a:pt x="5646" y="18931"/>
                  </a:lnTo>
                  <a:lnTo>
                    <a:pt x="5841" y="18858"/>
                  </a:lnTo>
                  <a:lnTo>
                    <a:pt x="6230" y="18639"/>
                  </a:lnTo>
                  <a:lnTo>
                    <a:pt x="6571" y="18444"/>
                  </a:lnTo>
                  <a:lnTo>
                    <a:pt x="6790" y="18322"/>
                  </a:lnTo>
                  <a:lnTo>
                    <a:pt x="6984" y="18225"/>
                  </a:lnTo>
                  <a:lnTo>
                    <a:pt x="7203" y="18152"/>
                  </a:lnTo>
                  <a:lnTo>
                    <a:pt x="7398" y="18079"/>
                  </a:lnTo>
                  <a:lnTo>
                    <a:pt x="7617" y="18055"/>
                  </a:lnTo>
                  <a:lnTo>
                    <a:pt x="7836" y="18055"/>
                  </a:lnTo>
                  <a:lnTo>
                    <a:pt x="8079" y="18103"/>
                  </a:lnTo>
                  <a:lnTo>
                    <a:pt x="8298" y="18152"/>
                  </a:lnTo>
                  <a:lnTo>
                    <a:pt x="8736" y="18298"/>
                  </a:lnTo>
                  <a:lnTo>
                    <a:pt x="9150" y="18468"/>
                  </a:lnTo>
                  <a:lnTo>
                    <a:pt x="9564" y="18663"/>
                  </a:lnTo>
                  <a:lnTo>
                    <a:pt x="10002" y="18833"/>
                  </a:lnTo>
                  <a:lnTo>
                    <a:pt x="10220" y="18906"/>
                  </a:lnTo>
                  <a:lnTo>
                    <a:pt x="10439" y="18931"/>
                  </a:lnTo>
                  <a:lnTo>
                    <a:pt x="10634" y="18955"/>
                  </a:lnTo>
                  <a:lnTo>
                    <a:pt x="11048" y="18955"/>
                  </a:lnTo>
                  <a:lnTo>
                    <a:pt x="11242" y="18906"/>
                  </a:lnTo>
                  <a:lnTo>
                    <a:pt x="11461" y="18858"/>
                  </a:lnTo>
                  <a:lnTo>
                    <a:pt x="11632" y="18809"/>
                  </a:lnTo>
                  <a:lnTo>
                    <a:pt x="12021" y="18639"/>
                  </a:lnTo>
                  <a:lnTo>
                    <a:pt x="12386" y="18420"/>
                  </a:lnTo>
                  <a:lnTo>
                    <a:pt x="12727" y="18176"/>
                  </a:lnTo>
                  <a:lnTo>
                    <a:pt x="13067" y="17884"/>
                  </a:lnTo>
                  <a:lnTo>
                    <a:pt x="13335" y="17641"/>
                  </a:lnTo>
                  <a:lnTo>
                    <a:pt x="13603" y="17349"/>
                  </a:lnTo>
                  <a:lnTo>
                    <a:pt x="13846" y="17081"/>
                  </a:lnTo>
                  <a:lnTo>
                    <a:pt x="14089" y="16790"/>
                  </a:lnTo>
                  <a:lnTo>
                    <a:pt x="14308" y="16473"/>
                  </a:lnTo>
                  <a:lnTo>
                    <a:pt x="14503" y="16157"/>
                  </a:lnTo>
                  <a:lnTo>
                    <a:pt x="14698" y="15841"/>
                  </a:lnTo>
                  <a:lnTo>
                    <a:pt x="14868" y="15524"/>
                  </a:lnTo>
                  <a:lnTo>
                    <a:pt x="15038" y="15184"/>
                  </a:lnTo>
                  <a:lnTo>
                    <a:pt x="15160" y="14843"/>
                  </a:lnTo>
                  <a:lnTo>
                    <a:pt x="15282" y="14478"/>
                  </a:lnTo>
                  <a:lnTo>
                    <a:pt x="15403" y="14137"/>
                  </a:lnTo>
                  <a:lnTo>
                    <a:pt x="15501" y="13772"/>
                  </a:lnTo>
                  <a:lnTo>
                    <a:pt x="15574" y="13407"/>
                  </a:lnTo>
                  <a:lnTo>
                    <a:pt x="15622" y="13042"/>
                  </a:lnTo>
                  <a:lnTo>
                    <a:pt x="15671" y="12677"/>
                  </a:lnTo>
                  <a:lnTo>
                    <a:pt x="15720" y="12629"/>
                  </a:lnTo>
                  <a:lnTo>
                    <a:pt x="15744" y="12580"/>
                  </a:lnTo>
                  <a:lnTo>
                    <a:pt x="15744" y="12556"/>
                  </a:lnTo>
                  <a:lnTo>
                    <a:pt x="15695" y="12483"/>
                  </a:lnTo>
                  <a:lnTo>
                    <a:pt x="15720" y="11996"/>
                  </a:lnTo>
                  <a:lnTo>
                    <a:pt x="15720" y="11509"/>
                  </a:lnTo>
                  <a:lnTo>
                    <a:pt x="15671" y="10998"/>
                  </a:lnTo>
                  <a:lnTo>
                    <a:pt x="15622" y="10512"/>
                  </a:lnTo>
                  <a:lnTo>
                    <a:pt x="15525" y="10074"/>
                  </a:lnTo>
                  <a:lnTo>
                    <a:pt x="15403" y="9636"/>
                  </a:lnTo>
                  <a:lnTo>
                    <a:pt x="15257" y="9173"/>
                  </a:lnTo>
                  <a:lnTo>
                    <a:pt x="15087" y="8711"/>
                  </a:lnTo>
                  <a:lnTo>
                    <a:pt x="14892" y="8273"/>
                  </a:lnTo>
                  <a:lnTo>
                    <a:pt x="14649" y="7860"/>
                  </a:lnTo>
                  <a:lnTo>
                    <a:pt x="14381" y="7446"/>
                  </a:lnTo>
                  <a:lnTo>
                    <a:pt x="14089" y="7032"/>
                  </a:lnTo>
                  <a:lnTo>
                    <a:pt x="13773" y="6692"/>
                  </a:lnTo>
                  <a:lnTo>
                    <a:pt x="13432" y="6351"/>
                  </a:lnTo>
                  <a:lnTo>
                    <a:pt x="13067" y="6059"/>
                  </a:lnTo>
                  <a:lnTo>
                    <a:pt x="12678" y="5816"/>
                  </a:lnTo>
                  <a:lnTo>
                    <a:pt x="12483" y="5718"/>
                  </a:lnTo>
                  <a:lnTo>
                    <a:pt x="12264" y="5645"/>
                  </a:lnTo>
                  <a:lnTo>
                    <a:pt x="12070" y="5572"/>
                  </a:lnTo>
                  <a:lnTo>
                    <a:pt x="11826" y="5499"/>
                  </a:lnTo>
                  <a:lnTo>
                    <a:pt x="11607" y="5451"/>
                  </a:lnTo>
                  <a:lnTo>
                    <a:pt x="11388" y="5426"/>
                  </a:lnTo>
                  <a:lnTo>
                    <a:pt x="10902" y="5426"/>
                  </a:lnTo>
                  <a:lnTo>
                    <a:pt x="10853" y="5329"/>
                  </a:lnTo>
                  <a:lnTo>
                    <a:pt x="10756" y="5280"/>
                  </a:lnTo>
                  <a:lnTo>
                    <a:pt x="10658" y="5256"/>
                  </a:lnTo>
                  <a:lnTo>
                    <a:pt x="10610" y="5280"/>
                  </a:lnTo>
                  <a:lnTo>
                    <a:pt x="10561" y="5305"/>
                  </a:lnTo>
                  <a:lnTo>
                    <a:pt x="10075" y="5597"/>
                  </a:lnTo>
                  <a:lnTo>
                    <a:pt x="9807" y="5743"/>
                  </a:lnTo>
                  <a:lnTo>
                    <a:pt x="9564" y="5840"/>
                  </a:lnTo>
                  <a:lnTo>
                    <a:pt x="9320" y="5937"/>
                  </a:lnTo>
                  <a:lnTo>
                    <a:pt x="9053" y="6035"/>
                  </a:lnTo>
                  <a:lnTo>
                    <a:pt x="8761" y="6083"/>
                  </a:lnTo>
                  <a:lnTo>
                    <a:pt x="8469" y="6108"/>
                  </a:lnTo>
                  <a:lnTo>
                    <a:pt x="8469" y="6108"/>
                  </a:lnTo>
                  <a:lnTo>
                    <a:pt x="8493" y="5864"/>
                  </a:lnTo>
                  <a:lnTo>
                    <a:pt x="8444" y="5597"/>
                  </a:lnTo>
                  <a:lnTo>
                    <a:pt x="8371" y="5353"/>
                  </a:lnTo>
                  <a:lnTo>
                    <a:pt x="8274" y="5086"/>
                  </a:lnTo>
                  <a:lnTo>
                    <a:pt x="8542" y="4867"/>
                  </a:lnTo>
                  <a:lnTo>
                    <a:pt x="8639" y="4891"/>
                  </a:lnTo>
                  <a:lnTo>
                    <a:pt x="8712" y="4867"/>
                  </a:lnTo>
                  <a:lnTo>
                    <a:pt x="8736" y="4842"/>
                  </a:lnTo>
                  <a:lnTo>
                    <a:pt x="8761" y="4818"/>
                  </a:lnTo>
                  <a:lnTo>
                    <a:pt x="8907" y="4891"/>
                  </a:lnTo>
                  <a:lnTo>
                    <a:pt x="9077" y="4940"/>
                  </a:lnTo>
                  <a:lnTo>
                    <a:pt x="9247" y="4964"/>
                  </a:lnTo>
                  <a:lnTo>
                    <a:pt x="9418" y="4988"/>
                  </a:lnTo>
                  <a:lnTo>
                    <a:pt x="9588" y="4964"/>
                  </a:lnTo>
                  <a:lnTo>
                    <a:pt x="9758" y="4940"/>
                  </a:lnTo>
                  <a:lnTo>
                    <a:pt x="9953" y="4891"/>
                  </a:lnTo>
                  <a:lnTo>
                    <a:pt x="10123" y="4842"/>
                  </a:lnTo>
                  <a:lnTo>
                    <a:pt x="10464" y="4672"/>
                  </a:lnTo>
                  <a:lnTo>
                    <a:pt x="10756" y="4477"/>
                  </a:lnTo>
                  <a:lnTo>
                    <a:pt x="11048" y="4258"/>
                  </a:lnTo>
                  <a:lnTo>
                    <a:pt x="11267" y="4015"/>
                  </a:lnTo>
                  <a:lnTo>
                    <a:pt x="11413" y="3820"/>
                  </a:lnTo>
                  <a:lnTo>
                    <a:pt x="11559" y="3626"/>
                  </a:lnTo>
                  <a:lnTo>
                    <a:pt x="11680" y="3407"/>
                  </a:lnTo>
                  <a:lnTo>
                    <a:pt x="11778" y="3163"/>
                  </a:lnTo>
                  <a:lnTo>
                    <a:pt x="11851" y="2944"/>
                  </a:lnTo>
                  <a:lnTo>
                    <a:pt x="11924" y="2701"/>
                  </a:lnTo>
                  <a:lnTo>
                    <a:pt x="12045" y="2214"/>
                  </a:lnTo>
                  <a:lnTo>
                    <a:pt x="12094" y="1703"/>
                  </a:lnTo>
                  <a:lnTo>
                    <a:pt x="12118" y="1217"/>
                  </a:lnTo>
                  <a:lnTo>
                    <a:pt x="12118" y="706"/>
                  </a:lnTo>
                  <a:lnTo>
                    <a:pt x="12118" y="219"/>
                  </a:lnTo>
                  <a:lnTo>
                    <a:pt x="12094" y="122"/>
                  </a:lnTo>
                  <a:lnTo>
                    <a:pt x="12045" y="49"/>
                  </a:lnTo>
                  <a:lnTo>
                    <a:pt x="11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p:nvPr/>
          </p:nvSpPr>
          <p:spPr>
            <a:xfrm>
              <a:off x="4383729" y="3605693"/>
              <a:ext cx="376518" cy="332917"/>
            </a:xfrm>
            <a:custGeom>
              <a:rect b="b" l="l" r="r" t="t"/>
              <a:pathLst>
                <a:path extrusionOk="0" h="15233" w="17228">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p:nvPr/>
          </p:nvSpPr>
          <p:spPr>
            <a:xfrm>
              <a:off x="3565575" y="2054589"/>
              <a:ext cx="321749" cy="403662"/>
            </a:xfrm>
            <a:custGeom>
              <a:rect b="b" l="l" r="r" t="t"/>
              <a:pathLst>
                <a:path extrusionOk="0" h="18470" w="14722">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17"/>
          <p:cNvSpPr txBox="1"/>
          <p:nvPr>
            <p:ph idx="4294967295" type="body"/>
          </p:nvPr>
        </p:nvSpPr>
        <p:spPr>
          <a:xfrm>
            <a:off x="457200" y="1499500"/>
            <a:ext cx="4881600" cy="31269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A1E8D9"/>
              </a:buClr>
              <a:buSzPts val="1100"/>
              <a:buFont typeface="Arial"/>
              <a:buNone/>
            </a:pPr>
            <a:r>
              <a:rPr lang="en" sz="1600"/>
              <a:t>Vision: </a:t>
            </a:r>
            <a:endParaRPr sz="1600"/>
          </a:p>
          <a:p>
            <a:pPr indent="0" lvl="0" marL="0" rtl="0" algn="l">
              <a:spcBef>
                <a:spcPts val="0"/>
              </a:spcBef>
              <a:spcAft>
                <a:spcPts val="0"/>
              </a:spcAft>
              <a:buNone/>
            </a:pPr>
            <a:r>
              <a:rPr lang="en" sz="1600"/>
              <a:t>Urban Growers Collective aims to address the inequities and structural racism that exist through the food system and in communities of color, using urban agriculture as our tool and method for this work.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Mission:</a:t>
            </a:r>
            <a:endParaRPr sz="1600"/>
          </a:p>
          <a:p>
            <a:pPr indent="0" lvl="0" marL="0" rtl="0" algn="l">
              <a:spcBef>
                <a:spcPts val="0"/>
              </a:spcBef>
              <a:spcAft>
                <a:spcPts val="0"/>
              </a:spcAft>
              <a:buNone/>
            </a:pPr>
            <a:r>
              <a:rPr lang="en" sz="1600"/>
              <a:t>Rooted in growing food we cultivate nourishing environments which support health, economic development, healing and creativity through urban agriculture. </a:t>
            </a:r>
            <a:endParaRPr sz="1600"/>
          </a:p>
          <a:p>
            <a:pPr indent="0" lvl="0" marL="0" rtl="0" algn="l">
              <a:spcBef>
                <a:spcPts val="0"/>
              </a:spcBef>
              <a:spcAft>
                <a:spcPts val="0"/>
              </a:spcAft>
              <a:buClr>
                <a:srgbClr val="A1E8D9"/>
              </a:buClr>
              <a:buSzPts val="1100"/>
              <a:buFont typeface="Arial"/>
              <a:buNone/>
            </a:pPr>
            <a:r>
              <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5"/>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lnSpc>
                <a:spcPct val="115000"/>
              </a:lnSpc>
              <a:spcBef>
                <a:spcPts val="2000"/>
              </a:spcBef>
              <a:spcAft>
                <a:spcPts val="600"/>
              </a:spcAft>
              <a:buNone/>
            </a:pPr>
            <a:r>
              <a:rPr lang="en">
                <a:solidFill>
                  <a:srgbClr val="000000"/>
                </a:solidFill>
              </a:rPr>
              <a:t>Levels / Certification</a:t>
            </a:r>
            <a:endParaRPr sz="5200"/>
          </a:p>
        </p:txBody>
      </p:sp>
      <p:sp>
        <p:nvSpPr>
          <p:cNvPr id="256" name="Google Shape;256;p35"/>
          <p:cNvSpPr txBox="1"/>
          <p:nvPr>
            <p:ph idx="1" type="body"/>
          </p:nvPr>
        </p:nvSpPr>
        <p:spPr>
          <a:xfrm>
            <a:off x="457200" y="1499500"/>
            <a:ext cx="4770300" cy="312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latin typeface="Arial"/>
                <a:ea typeface="Arial"/>
                <a:cs typeface="Arial"/>
                <a:sym typeface="Arial"/>
              </a:rPr>
              <a:t>I</a:t>
            </a:r>
            <a:r>
              <a:rPr lang="en" sz="1300">
                <a:latin typeface="Arial"/>
                <a:ea typeface="Arial"/>
                <a:cs typeface="Arial"/>
                <a:sym typeface="Arial"/>
              </a:rPr>
              <a:t>t is possible to gain each level of certificate in one calendar year. This will require a 10 hour a week commitment from ~ March 1 - November 30th (40 program weeks). A certificate will not be issued until all farm foundations have been attended and practice hours have been completed. </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A certificate can be retroactively granted after the practice hours have been completed for the corresponding level. </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To </a:t>
            </a:r>
            <a:r>
              <a:rPr lang="en" sz="1300">
                <a:latin typeface="Arial"/>
                <a:ea typeface="Arial"/>
                <a:cs typeface="Arial"/>
                <a:sym typeface="Arial"/>
              </a:rPr>
              <a:t>pursue</a:t>
            </a:r>
            <a:r>
              <a:rPr lang="en" sz="1300">
                <a:latin typeface="Arial"/>
                <a:ea typeface="Arial"/>
                <a:cs typeface="Arial"/>
                <a:sym typeface="Arial"/>
              </a:rPr>
              <a:t> a </a:t>
            </a:r>
            <a:r>
              <a:rPr lang="en" sz="1300">
                <a:latin typeface="Arial"/>
                <a:ea typeface="Arial"/>
                <a:cs typeface="Arial"/>
                <a:sym typeface="Arial"/>
              </a:rPr>
              <a:t>certificate</a:t>
            </a:r>
            <a:r>
              <a:rPr lang="en" sz="1300">
                <a:latin typeface="Arial"/>
                <a:ea typeface="Arial"/>
                <a:cs typeface="Arial"/>
                <a:sym typeface="Arial"/>
              </a:rPr>
              <a:t>, apprentices will be expected to </a:t>
            </a:r>
            <a:r>
              <a:rPr lang="en" sz="1300">
                <a:latin typeface="Arial"/>
                <a:ea typeface="Arial"/>
                <a:cs typeface="Arial"/>
                <a:sym typeface="Arial"/>
              </a:rPr>
              <a:t>accurately</a:t>
            </a:r>
            <a:r>
              <a:rPr lang="en" sz="1300">
                <a:latin typeface="Arial"/>
                <a:ea typeface="Arial"/>
                <a:cs typeface="Arial"/>
                <a:sym typeface="Arial"/>
              </a:rPr>
              <a:t> track hours using UGC’s time/attendance system.</a:t>
            </a:r>
            <a:endParaRPr sz="1300">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It</a:t>
            </a:r>
            <a:r>
              <a:rPr lang="en" sz="1300">
                <a:latin typeface="Arial"/>
                <a:ea typeface="Arial"/>
                <a:cs typeface="Arial"/>
                <a:sym typeface="Arial"/>
              </a:rPr>
              <a:t> is also possible to progress in the program without receiving a certificate. Minimal attendance expectations will need to be met.</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p:txBody>
      </p:sp>
      <p:sp>
        <p:nvSpPr>
          <p:cNvPr id="257" name="Google Shape;257;p3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58" name="Google Shape;258;p35"/>
          <p:cNvPicPr preferRelativeResize="0"/>
          <p:nvPr/>
        </p:nvPicPr>
        <p:blipFill>
          <a:blip r:embed="rId3">
            <a:alphaModFix/>
          </a:blip>
          <a:stretch>
            <a:fillRect/>
          </a:stretch>
        </p:blipFill>
        <p:spPr>
          <a:xfrm>
            <a:off x="6144450" y="730750"/>
            <a:ext cx="2999550" cy="44450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6"/>
          <p:cNvSpPr txBox="1"/>
          <p:nvPr>
            <p:ph type="title"/>
          </p:nvPr>
        </p:nvSpPr>
        <p:spPr>
          <a:xfrm>
            <a:off x="179700" y="465250"/>
            <a:ext cx="6146100" cy="751800"/>
          </a:xfrm>
          <a:prstGeom prst="rect">
            <a:avLst/>
          </a:prstGeom>
        </p:spPr>
        <p:txBody>
          <a:bodyPr anchorCtr="0" anchor="ctr" bIns="0" lIns="0" spcFirstLastPara="1" rIns="0" wrap="square" tIns="0">
            <a:noAutofit/>
          </a:bodyPr>
          <a:lstStyle/>
          <a:p>
            <a:pPr indent="0" lvl="0" marL="0" rtl="0" algn="l">
              <a:lnSpc>
                <a:spcPct val="115000"/>
              </a:lnSpc>
              <a:spcBef>
                <a:spcPts val="2000"/>
              </a:spcBef>
              <a:spcAft>
                <a:spcPts val="600"/>
              </a:spcAft>
              <a:buNone/>
            </a:pPr>
            <a:r>
              <a:rPr lang="en">
                <a:solidFill>
                  <a:srgbClr val="000000"/>
                </a:solidFill>
              </a:rPr>
              <a:t>Attendance Expectations</a:t>
            </a:r>
            <a:endParaRPr sz="5200"/>
          </a:p>
        </p:txBody>
      </p:sp>
      <p:sp>
        <p:nvSpPr>
          <p:cNvPr id="264" name="Google Shape;264;p36"/>
          <p:cNvSpPr txBox="1"/>
          <p:nvPr>
            <p:ph idx="1" type="body"/>
          </p:nvPr>
        </p:nvSpPr>
        <p:spPr>
          <a:xfrm>
            <a:off x="179700" y="1336725"/>
            <a:ext cx="8229600" cy="312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100">
                <a:latin typeface="Arial"/>
                <a:ea typeface="Arial"/>
                <a:cs typeface="Arial"/>
                <a:sym typeface="Arial"/>
              </a:rPr>
              <a:t>The more you are </a:t>
            </a:r>
            <a:r>
              <a:rPr lang="en" sz="2100">
                <a:latin typeface="Arial"/>
                <a:ea typeface="Arial"/>
                <a:cs typeface="Arial"/>
                <a:sym typeface="Arial"/>
              </a:rPr>
              <a:t>present</a:t>
            </a:r>
            <a:r>
              <a:rPr lang="en" sz="2100">
                <a:latin typeface="Arial"/>
                <a:ea typeface="Arial"/>
                <a:cs typeface="Arial"/>
                <a:sym typeface="Arial"/>
              </a:rPr>
              <a:t>, the more you will learn.</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Communication:  Contact the Program Coordinator at programming@urbangrowerscollective if any conflicts arise that may inhibit you from attending class. Please notify in advance, if possible, so that </a:t>
            </a:r>
            <a:r>
              <a:rPr lang="en" sz="1300">
                <a:latin typeface="Arial"/>
                <a:ea typeface="Arial"/>
                <a:cs typeface="Arial"/>
                <a:sym typeface="Arial"/>
              </a:rPr>
              <a:t>accommodations</a:t>
            </a:r>
            <a:r>
              <a:rPr lang="en" sz="1300">
                <a:latin typeface="Arial"/>
                <a:ea typeface="Arial"/>
                <a:cs typeface="Arial"/>
                <a:sym typeface="Arial"/>
              </a:rPr>
              <a:t> may be made. If you miss more than 4 consecutive classes, without communication you may be off boarded from the program.</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To progress in the program, on a non-certificate track, apprentices will need to meet the following attendance standards annually:</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65% attendance in all scheduled Wednesday and Saturday Sessions</a:t>
            </a:r>
            <a:endParaRPr sz="1300">
              <a:latin typeface="Arial"/>
              <a:ea typeface="Arial"/>
              <a:cs typeface="Arial"/>
              <a:sym typeface="Arial"/>
            </a:endParaRPr>
          </a:p>
          <a:p>
            <a:pPr indent="-311150" lvl="0" marL="457200" rtl="0" algn="l">
              <a:spcBef>
                <a:spcPts val="0"/>
              </a:spcBef>
              <a:spcAft>
                <a:spcPts val="0"/>
              </a:spcAft>
              <a:buClr>
                <a:schemeClr val="lt1"/>
              </a:buClr>
              <a:buSzPts val="1300"/>
              <a:buFont typeface="Arial"/>
              <a:buChar char="●"/>
            </a:pPr>
            <a:r>
              <a:rPr lang="en" sz="1300">
                <a:latin typeface="Arial"/>
                <a:ea typeface="Arial"/>
                <a:cs typeface="Arial"/>
                <a:sym typeface="Arial"/>
              </a:rPr>
              <a:t>At least 75 additional hands on practice hours (average of +2hrs individual hours / week)</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 sz="1300">
                <a:latin typeface="Arial"/>
                <a:ea typeface="Arial"/>
                <a:cs typeface="Arial"/>
                <a:sym typeface="Arial"/>
              </a:rPr>
              <a:t>Offboarding from Program: Please reach to the program coordinator and program leads to let them know that you would like to offboard and the reasons why. The leads will discuss other opportunities and pathways for potential reposition if requested.</a:t>
            </a:r>
            <a:endParaRPr sz="1300">
              <a:latin typeface="Arial"/>
              <a:ea typeface="Arial"/>
              <a:cs typeface="Arial"/>
              <a:sym typeface="Arial"/>
            </a:endParaRPr>
          </a:p>
          <a:p>
            <a:pPr indent="0" lvl="0" marL="0" rtl="0" algn="l">
              <a:spcBef>
                <a:spcPts val="600"/>
              </a:spcBef>
              <a:spcAft>
                <a:spcPts val="0"/>
              </a:spcAft>
              <a:buNone/>
            </a:pPr>
            <a:r>
              <a:t/>
            </a:r>
            <a:endParaRPr sz="2700"/>
          </a:p>
        </p:txBody>
      </p:sp>
      <p:sp>
        <p:nvSpPr>
          <p:cNvPr id="265" name="Google Shape;265;p3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7"/>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Tuition</a:t>
            </a:r>
            <a:endParaRPr/>
          </a:p>
        </p:txBody>
      </p:sp>
      <p:sp>
        <p:nvSpPr>
          <p:cNvPr id="271" name="Google Shape;271;p3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72" name="Google Shape;272;p37"/>
          <p:cNvGraphicFramePr/>
          <p:nvPr/>
        </p:nvGraphicFramePr>
        <p:xfrm>
          <a:off x="578425" y="2856800"/>
          <a:ext cx="3000000" cy="3000000"/>
        </p:xfrm>
        <a:graphic>
          <a:graphicData uri="http://schemas.openxmlformats.org/drawingml/2006/table">
            <a:tbl>
              <a:tblPr>
                <a:noFill/>
                <a:tableStyleId>{1DB6E3E2-E6C6-4511-9673-62079582AE7B}</a:tableStyleId>
              </a:tblPr>
              <a:tblGrid>
                <a:gridCol w="1052525"/>
                <a:gridCol w="1478550"/>
                <a:gridCol w="5287725"/>
              </a:tblGrid>
              <a:tr h="12700">
                <a:tc>
                  <a:txBody>
                    <a:bodyPr/>
                    <a:lstStyle/>
                    <a:p>
                      <a:pPr indent="0" lvl="0" marL="0" rtl="0" algn="l">
                        <a:spcBef>
                          <a:spcPts val="0"/>
                        </a:spcBef>
                        <a:spcAft>
                          <a:spcPts val="0"/>
                        </a:spcAft>
                        <a:buNone/>
                      </a:pPr>
                      <a:r>
                        <a:rPr lang="en" sz="1100">
                          <a:solidFill>
                            <a:schemeClr val="lt1"/>
                          </a:solidFill>
                        </a:rPr>
                        <a:t>$2000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Investor</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This level of investment directly contributes to a fellow cohort members participation</a:t>
                      </a:r>
                      <a:endParaRPr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$1500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Full Cost</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The full cost to participate for a season</a:t>
                      </a:r>
                      <a:endParaRPr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$1200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Reduced Cost</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This level of investment is subsidized by grants and donations/mutual aid</a:t>
                      </a:r>
                      <a:endParaRPr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$500</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600"/>
                        </a:spcAft>
                        <a:buNone/>
                      </a:pPr>
                      <a:r>
                        <a:rPr lang="en" sz="1100">
                          <a:solidFill>
                            <a:schemeClr val="lt1"/>
                          </a:solidFill>
                        </a:rPr>
                        <a:t>Scholarship</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600"/>
                        </a:spcAft>
                        <a:buNone/>
                      </a:pPr>
                      <a:r>
                        <a:rPr lang="en" sz="1100">
                          <a:solidFill>
                            <a:schemeClr val="lt1"/>
                          </a:solidFill>
                        </a:rPr>
                        <a:t>This level of investment is highly subsidized by grants donations/mutual aid</a:t>
                      </a:r>
                      <a:endParaRPr sz="11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100">
                          <a:solidFill>
                            <a:schemeClr val="lt1"/>
                          </a:solidFill>
                        </a:rPr>
                        <a:t>$100</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600"/>
                        </a:spcAft>
                        <a:buNone/>
                      </a:pPr>
                      <a:r>
                        <a:rPr lang="en" sz="1100">
                          <a:solidFill>
                            <a:schemeClr val="lt1"/>
                          </a:solidFill>
                        </a:rPr>
                        <a:t>Materials Fee</a:t>
                      </a:r>
                      <a:endParaRPr sz="1100">
                        <a:solidFill>
                          <a:schemeClr val="lt1"/>
                        </a:solidFill>
                      </a:endParaRPr>
                    </a:p>
                  </a:txBody>
                  <a:tcPr marT="63500" marB="63500" marR="63500" marL="63500"/>
                </a:tc>
                <a:tc>
                  <a:txBody>
                    <a:bodyPr/>
                    <a:lstStyle/>
                    <a:p>
                      <a:pPr indent="0" lvl="0" marL="0" rtl="0" algn="l">
                        <a:lnSpc>
                          <a:spcPct val="115000"/>
                        </a:lnSpc>
                        <a:spcBef>
                          <a:spcPts val="0"/>
                        </a:spcBef>
                        <a:spcAft>
                          <a:spcPts val="600"/>
                        </a:spcAft>
                        <a:buNone/>
                      </a:pPr>
                      <a:r>
                        <a:rPr lang="en" sz="1100">
                          <a:solidFill>
                            <a:schemeClr val="lt1"/>
                          </a:solidFill>
                        </a:rPr>
                        <a:t>All Participants will be required to pay a materials fee</a:t>
                      </a:r>
                      <a:endParaRPr sz="1100">
                        <a:solidFill>
                          <a:schemeClr val="lt1"/>
                        </a:solidFill>
                      </a:endParaRPr>
                    </a:p>
                  </a:txBody>
                  <a:tcPr marT="63500" marB="63500" marR="63500" marL="63500"/>
                </a:tc>
              </a:tr>
            </a:tbl>
          </a:graphicData>
        </a:graphic>
      </p:graphicFrame>
      <p:sp>
        <p:nvSpPr>
          <p:cNvPr id="273" name="Google Shape;273;p37"/>
          <p:cNvSpPr txBox="1"/>
          <p:nvPr/>
        </p:nvSpPr>
        <p:spPr>
          <a:xfrm>
            <a:off x="502600" y="1217050"/>
            <a:ext cx="7894800" cy="16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t>	</a:t>
            </a:r>
            <a:endParaRPr sz="1200">
              <a:solidFill>
                <a:schemeClr val="lt1"/>
              </a:solidFill>
            </a:endParaRPr>
          </a:p>
          <a:p>
            <a:pPr indent="0" lvl="0" marL="0" rtl="0" algn="l">
              <a:lnSpc>
                <a:spcPct val="115000"/>
              </a:lnSpc>
              <a:spcBef>
                <a:spcPts val="0"/>
              </a:spcBef>
              <a:spcAft>
                <a:spcPts val="0"/>
              </a:spcAft>
              <a:buNone/>
            </a:pPr>
            <a:r>
              <a:rPr lang="en" sz="1300">
                <a:solidFill>
                  <a:schemeClr val="lt1"/>
                </a:solidFill>
              </a:rPr>
              <a:t>The current rates for the apprenticeships are set at approximately 10% of the costs of comparable programs. </a:t>
            </a:r>
            <a:endParaRPr sz="1300">
              <a:solidFill>
                <a:schemeClr val="lt1"/>
              </a:solidFill>
            </a:endParaRPr>
          </a:p>
          <a:p>
            <a:pPr indent="0" lvl="0" marL="0" rtl="0" algn="l">
              <a:lnSpc>
                <a:spcPct val="115000"/>
              </a:lnSpc>
              <a:spcBef>
                <a:spcPts val="0"/>
              </a:spcBef>
              <a:spcAft>
                <a:spcPts val="0"/>
              </a:spcAft>
              <a:buNone/>
            </a:pPr>
            <a:r>
              <a:t/>
            </a:r>
            <a:endParaRPr sz="1300">
              <a:solidFill>
                <a:schemeClr val="lt1"/>
              </a:solidFill>
            </a:endParaRPr>
          </a:p>
          <a:p>
            <a:pPr indent="0" lvl="0" marL="0" rtl="0" algn="l">
              <a:lnSpc>
                <a:spcPct val="115000"/>
              </a:lnSpc>
              <a:spcBef>
                <a:spcPts val="0"/>
              </a:spcBef>
              <a:spcAft>
                <a:spcPts val="0"/>
              </a:spcAft>
              <a:buNone/>
            </a:pPr>
            <a:r>
              <a:rPr lang="en" sz="1300">
                <a:solidFill>
                  <a:schemeClr val="lt1"/>
                </a:solidFill>
              </a:rPr>
              <a:t>In alignment with our organizational mission and goals, our team works diligently to provide financial assistance for participants in need of further reduction in cost. </a:t>
            </a:r>
            <a:endParaRPr sz="1300">
              <a:solidFill>
                <a:schemeClr val="lt1"/>
              </a:solidFill>
            </a:endParaRPr>
          </a:p>
          <a:p>
            <a:pPr indent="0" lvl="0" marL="0" rtl="0" algn="l">
              <a:spcBef>
                <a:spcPts val="0"/>
              </a:spcBef>
              <a:spcAft>
                <a:spcPts val="0"/>
              </a:spcAft>
              <a:buNone/>
            </a:pPr>
            <a:r>
              <a:t/>
            </a:r>
            <a:endParaRPr sz="1100">
              <a:solidFill>
                <a:schemeClr val="lt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8"/>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lnSpc>
                <a:spcPct val="115000"/>
              </a:lnSpc>
              <a:spcBef>
                <a:spcPts val="2000"/>
              </a:spcBef>
              <a:spcAft>
                <a:spcPts val="600"/>
              </a:spcAft>
              <a:buNone/>
            </a:pPr>
            <a:r>
              <a:rPr lang="en" sz="3200">
                <a:solidFill>
                  <a:srgbClr val="000000"/>
                </a:solidFill>
              </a:rPr>
              <a:t>2024 Payment Schedule</a:t>
            </a:r>
            <a:endParaRPr sz="4800"/>
          </a:p>
        </p:txBody>
      </p:sp>
      <p:sp>
        <p:nvSpPr>
          <p:cNvPr id="279" name="Google Shape;279;p38"/>
          <p:cNvSpPr txBox="1"/>
          <p:nvPr>
            <p:ph idx="1" type="body"/>
          </p:nvPr>
        </p:nvSpPr>
        <p:spPr>
          <a:xfrm>
            <a:off x="457200" y="1499500"/>
            <a:ext cx="7443000" cy="62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latin typeface="Roboto"/>
                <a:ea typeface="Roboto"/>
                <a:cs typeface="Roboto"/>
                <a:sym typeface="Roboto"/>
              </a:rPr>
              <a:t>All participants must pay some amount to begin participation; this includes a $100 materials fee plus first month's reservation which must be paid before the first class. </a:t>
            </a:r>
            <a:endParaRPr sz="2900"/>
          </a:p>
        </p:txBody>
      </p:sp>
      <p:sp>
        <p:nvSpPr>
          <p:cNvPr id="280" name="Google Shape;280;p3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81" name="Google Shape;281;p38"/>
          <p:cNvGraphicFramePr/>
          <p:nvPr/>
        </p:nvGraphicFramePr>
        <p:xfrm>
          <a:off x="515800" y="2407450"/>
          <a:ext cx="3000000" cy="3000000"/>
        </p:xfrm>
        <a:graphic>
          <a:graphicData uri="http://schemas.openxmlformats.org/drawingml/2006/table">
            <a:tbl>
              <a:tblPr>
                <a:noFill/>
                <a:tableStyleId>{1DB6E3E2-E6C6-4511-9673-62079582AE7B}</a:tableStyleId>
              </a:tblPr>
              <a:tblGrid>
                <a:gridCol w="1387875"/>
                <a:gridCol w="1387875"/>
                <a:gridCol w="1780925"/>
                <a:gridCol w="1449300"/>
                <a:gridCol w="1645800"/>
              </a:tblGrid>
              <a:tr h="554825">
                <a:tc>
                  <a:txBody>
                    <a:bodyPr/>
                    <a:lstStyle/>
                    <a:p>
                      <a:pPr indent="0" lvl="0" marL="0" rtl="0" algn="l">
                        <a:spcBef>
                          <a:spcPts val="0"/>
                        </a:spcBef>
                        <a:spcAft>
                          <a:spcPts val="0"/>
                        </a:spcAft>
                        <a:buNone/>
                      </a:pPr>
                      <a:r>
                        <a:rPr b="1" lang="en" sz="1100"/>
                        <a:t>Tuition Scale</a:t>
                      </a:r>
                      <a:endParaRPr b="1" sz="1100"/>
                    </a:p>
                  </a:txBody>
                  <a:tcPr marT="63500" marB="63500" marR="63500" marL="63500">
                    <a:solidFill>
                      <a:srgbClr val="D0E0E3"/>
                    </a:solidFill>
                  </a:tcPr>
                </a:tc>
                <a:tc>
                  <a:txBody>
                    <a:bodyPr/>
                    <a:lstStyle/>
                    <a:p>
                      <a:pPr indent="0" lvl="0" marL="0" rtl="0" algn="l">
                        <a:spcBef>
                          <a:spcPts val="0"/>
                        </a:spcBef>
                        <a:spcAft>
                          <a:spcPts val="0"/>
                        </a:spcAft>
                        <a:buNone/>
                      </a:pPr>
                      <a:r>
                        <a:rPr b="1" lang="en" sz="1100"/>
                        <a:t>Reservation Fee</a:t>
                      </a:r>
                      <a:endParaRPr b="1" sz="1100"/>
                    </a:p>
                  </a:txBody>
                  <a:tcPr marT="63500" marB="63500" marR="63500" marL="63500">
                    <a:solidFill>
                      <a:srgbClr val="D0E0E3"/>
                    </a:solidFill>
                  </a:tcPr>
                </a:tc>
                <a:tc>
                  <a:txBody>
                    <a:bodyPr/>
                    <a:lstStyle/>
                    <a:p>
                      <a:pPr indent="0" lvl="0" marL="0" rtl="0" algn="l">
                        <a:spcBef>
                          <a:spcPts val="0"/>
                        </a:spcBef>
                        <a:spcAft>
                          <a:spcPts val="0"/>
                        </a:spcAft>
                        <a:buNone/>
                      </a:pPr>
                      <a:r>
                        <a:rPr b="1" lang="en" sz="1100"/>
                        <a:t>Monthly Payment                  (April - November)</a:t>
                      </a:r>
                      <a:endParaRPr b="1" sz="1100"/>
                    </a:p>
                  </a:txBody>
                  <a:tcPr marT="63500" marB="63500" marR="63500" marL="63500">
                    <a:solidFill>
                      <a:srgbClr val="D0E0E3"/>
                    </a:solidFill>
                  </a:tcPr>
                </a:tc>
                <a:tc>
                  <a:txBody>
                    <a:bodyPr/>
                    <a:lstStyle/>
                    <a:p>
                      <a:pPr indent="0" lvl="0" marL="0" rtl="0" algn="l">
                        <a:spcBef>
                          <a:spcPts val="0"/>
                        </a:spcBef>
                        <a:spcAft>
                          <a:spcPts val="0"/>
                        </a:spcAft>
                        <a:buNone/>
                      </a:pPr>
                      <a:r>
                        <a:rPr b="1" lang="en" sz="1100"/>
                        <a:t>Invoice Issued</a:t>
                      </a:r>
                      <a:endParaRPr b="1" sz="1100"/>
                    </a:p>
                  </a:txBody>
                  <a:tcPr marT="63500" marB="63500" marR="63500" marL="63500">
                    <a:solidFill>
                      <a:srgbClr val="D0E0E3"/>
                    </a:solidFill>
                  </a:tcPr>
                </a:tc>
                <a:tc>
                  <a:txBody>
                    <a:bodyPr/>
                    <a:lstStyle/>
                    <a:p>
                      <a:pPr indent="0" lvl="0" marL="0" rtl="0" algn="l">
                        <a:spcBef>
                          <a:spcPts val="0"/>
                        </a:spcBef>
                        <a:spcAft>
                          <a:spcPts val="0"/>
                        </a:spcAft>
                        <a:buNone/>
                      </a:pPr>
                      <a:r>
                        <a:rPr b="1" lang="en" sz="1100"/>
                        <a:t>Payment Due Date</a:t>
                      </a:r>
                      <a:endParaRPr b="1" sz="1100"/>
                    </a:p>
                  </a:txBody>
                  <a:tcPr marT="63500" marB="63500" marR="63500" marL="63500">
                    <a:solidFill>
                      <a:srgbClr val="D0E0E3"/>
                    </a:solidFill>
                  </a:tcPr>
                </a:tc>
              </a:tr>
              <a:tr h="352400">
                <a:tc>
                  <a:txBody>
                    <a:bodyPr/>
                    <a:lstStyle/>
                    <a:p>
                      <a:pPr indent="0" lvl="0" marL="0" rtl="0" algn="l">
                        <a:spcBef>
                          <a:spcPts val="0"/>
                        </a:spcBef>
                        <a:spcAft>
                          <a:spcPts val="0"/>
                        </a:spcAft>
                        <a:buNone/>
                      </a:pPr>
                      <a:r>
                        <a:rPr lang="en" sz="1100">
                          <a:solidFill>
                            <a:schemeClr val="lt1"/>
                          </a:solidFill>
                        </a:rPr>
                        <a:t>$2000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$200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$225.00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1st of Month</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25th of the Month</a:t>
                      </a:r>
                      <a:endParaRPr sz="1100">
                        <a:solidFill>
                          <a:schemeClr val="lt1"/>
                        </a:solidFill>
                      </a:endParaRPr>
                    </a:p>
                  </a:txBody>
                  <a:tcPr marT="63500" marB="63500" marR="63500" marL="63500"/>
                </a:tc>
              </a:tr>
              <a:tr h="352400">
                <a:tc>
                  <a:txBody>
                    <a:bodyPr/>
                    <a:lstStyle/>
                    <a:p>
                      <a:pPr indent="0" lvl="0" marL="0" rtl="0" algn="l">
                        <a:spcBef>
                          <a:spcPts val="0"/>
                        </a:spcBef>
                        <a:spcAft>
                          <a:spcPts val="0"/>
                        </a:spcAft>
                        <a:buNone/>
                      </a:pPr>
                      <a:r>
                        <a:rPr lang="en" sz="1100">
                          <a:solidFill>
                            <a:schemeClr val="lt1"/>
                          </a:solidFill>
                        </a:rPr>
                        <a:t>$1500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$150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$168.75</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1st of Month</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25th of the Month</a:t>
                      </a:r>
                      <a:endParaRPr sz="1100">
                        <a:solidFill>
                          <a:schemeClr val="lt1"/>
                        </a:solidFill>
                      </a:endParaRPr>
                    </a:p>
                  </a:txBody>
                  <a:tcPr marT="63500" marB="63500" marR="63500" marL="63500"/>
                </a:tc>
              </a:tr>
              <a:tr h="352400">
                <a:tc>
                  <a:txBody>
                    <a:bodyPr/>
                    <a:lstStyle/>
                    <a:p>
                      <a:pPr indent="0" lvl="0" marL="0" rtl="0" algn="l">
                        <a:spcBef>
                          <a:spcPts val="0"/>
                        </a:spcBef>
                        <a:spcAft>
                          <a:spcPts val="0"/>
                        </a:spcAft>
                        <a:buNone/>
                      </a:pPr>
                      <a:r>
                        <a:rPr lang="en" sz="1100">
                          <a:solidFill>
                            <a:schemeClr val="lt1"/>
                          </a:solidFill>
                        </a:rPr>
                        <a:t>$1200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$120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$135.00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1st of Month</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25th of the Month</a:t>
                      </a:r>
                      <a:endParaRPr sz="1100">
                        <a:solidFill>
                          <a:schemeClr val="lt1"/>
                        </a:solidFill>
                      </a:endParaRPr>
                    </a:p>
                  </a:txBody>
                  <a:tcPr marT="63500" marB="63500" marR="63500" marL="63500"/>
                </a:tc>
              </a:tr>
              <a:tr h="352400">
                <a:tc>
                  <a:txBody>
                    <a:bodyPr/>
                    <a:lstStyle/>
                    <a:p>
                      <a:pPr indent="0" lvl="0" marL="0" rtl="0" algn="l">
                        <a:spcBef>
                          <a:spcPts val="0"/>
                        </a:spcBef>
                        <a:spcAft>
                          <a:spcPts val="0"/>
                        </a:spcAft>
                        <a:buNone/>
                      </a:pPr>
                      <a:r>
                        <a:rPr lang="en" sz="1100">
                          <a:solidFill>
                            <a:schemeClr val="lt1"/>
                          </a:solidFill>
                        </a:rPr>
                        <a:t>$500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$50</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$56.25</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1st of Month</a:t>
                      </a:r>
                      <a:endParaRPr sz="1100">
                        <a:solidFill>
                          <a:schemeClr val="lt1"/>
                        </a:solidFill>
                      </a:endParaRPr>
                    </a:p>
                  </a:txBody>
                  <a:tcPr marT="63500" marB="63500" marR="63500" marL="63500"/>
                </a:tc>
                <a:tc>
                  <a:txBody>
                    <a:bodyPr/>
                    <a:lstStyle/>
                    <a:p>
                      <a:pPr indent="0" lvl="0" marL="0" rtl="0" algn="l">
                        <a:spcBef>
                          <a:spcPts val="0"/>
                        </a:spcBef>
                        <a:spcAft>
                          <a:spcPts val="0"/>
                        </a:spcAft>
                        <a:buNone/>
                      </a:pPr>
                      <a:r>
                        <a:rPr lang="en" sz="1100">
                          <a:solidFill>
                            <a:schemeClr val="lt1"/>
                          </a:solidFill>
                        </a:rPr>
                        <a:t>25th of the Month</a:t>
                      </a:r>
                      <a:endParaRPr sz="1100">
                        <a:solidFill>
                          <a:schemeClr val="lt1"/>
                        </a:solidFill>
                      </a:endParaRPr>
                    </a:p>
                  </a:txBody>
                  <a:tcPr marT="63500" marB="63500" marR="63500" marL="63500"/>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9"/>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Invoicing</a:t>
            </a:r>
            <a:endParaRPr/>
          </a:p>
        </p:txBody>
      </p:sp>
      <p:sp>
        <p:nvSpPr>
          <p:cNvPr id="287" name="Google Shape;287;p39"/>
          <p:cNvSpPr txBox="1"/>
          <p:nvPr>
            <p:ph idx="1" type="body"/>
          </p:nvPr>
        </p:nvSpPr>
        <p:spPr>
          <a:xfrm>
            <a:off x="457200" y="1499500"/>
            <a:ext cx="8229600" cy="3126900"/>
          </a:xfrm>
          <a:prstGeom prst="rect">
            <a:avLst/>
          </a:prstGeom>
        </p:spPr>
        <p:txBody>
          <a:bodyPr anchorCtr="0" anchor="t" bIns="0" lIns="0" spcFirstLastPara="1" rIns="0" wrap="square" tIns="0">
            <a:noAutofit/>
          </a:bodyPr>
          <a:lstStyle/>
          <a:p>
            <a:pPr indent="-349250" lvl="0" marL="457200" rtl="0" algn="l">
              <a:spcBef>
                <a:spcPts val="0"/>
              </a:spcBef>
              <a:spcAft>
                <a:spcPts val="0"/>
              </a:spcAft>
              <a:buClr>
                <a:schemeClr val="lt1"/>
              </a:buClr>
              <a:buSzPts val="1900"/>
              <a:buFont typeface="Arial"/>
              <a:buChar char="✔"/>
            </a:pPr>
            <a:r>
              <a:rPr lang="en" sz="1900">
                <a:latin typeface="Arial"/>
                <a:ea typeface="Arial"/>
                <a:cs typeface="Arial"/>
                <a:sym typeface="Arial"/>
              </a:rPr>
              <a:t>Tuition will be invoiced monthly (April - November)</a:t>
            </a:r>
            <a:endParaRPr sz="1900">
              <a:latin typeface="Arial"/>
              <a:ea typeface="Arial"/>
              <a:cs typeface="Arial"/>
              <a:sym typeface="Arial"/>
            </a:endParaRPr>
          </a:p>
          <a:p>
            <a:pPr indent="-349250" lvl="0" marL="457200" rtl="0" algn="l">
              <a:spcBef>
                <a:spcPts val="0"/>
              </a:spcBef>
              <a:spcAft>
                <a:spcPts val="0"/>
              </a:spcAft>
              <a:buClr>
                <a:schemeClr val="lt1"/>
              </a:buClr>
              <a:buSzPts val="1900"/>
              <a:buFont typeface="Arial"/>
              <a:buChar char="✔"/>
            </a:pPr>
            <a:r>
              <a:rPr lang="en" sz="1900">
                <a:latin typeface="Arial"/>
                <a:ea typeface="Arial"/>
                <a:cs typeface="Arial"/>
                <a:sym typeface="Arial"/>
              </a:rPr>
              <a:t>Bill sent on first of the month via Quickbooks</a:t>
            </a:r>
            <a:endParaRPr sz="1900">
              <a:latin typeface="Arial"/>
              <a:ea typeface="Arial"/>
              <a:cs typeface="Arial"/>
              <a:sym typeface="Arial"/>
            </a:endParaRPr>
          </a:p>
          <a:p>
            <a:pPr indent="-349250" lvl="0" marL="457200" rtl="0" algn="l">
              <a:spcBef>
                <a:spcPts val="0"/>
              </a:spcBef>
              <a:spcAft>
                <a:spcPts val="0"/>
              </a:spcAft>
              <a:buClr>
                <a:schemeClr val="lt1"/>
              </a:buClr>
              <a:buSzPts val="1900"/>
              <a:buFont typeface="Arial"/>
              <a:buChar char="✔"/>
            </a:pPr>
            <a:r>
              <a:rPr lang="en" sz="1900">
                <a:latin typeface="Arial"/>
                <a:ea typeface="Arial"/>
                <a:cs typeface="Arial"/>
                <a:sym typeface="Arial"/>
              </a:rPr>
              <a:t>Bill can be paid down in installments within the billed month</a:t>
            </a:r>
            <a:endParaRPr sz="1900">
              <a:latin typeface="Arial"/>
              <a:ea typeface="Arial"/>
              <a:cs typeface="Arial"/>
              <a:sym typeface="Arial"/>
            </a:endParaRPr>
          </a:p>
          <a:p>
            <a:pPr indent="-349250" lvl="0" marL="457200" rtl="0" algn="l">
              <a:spcBef>
                <a:spcPts val="0"/>
              </a:spcBef>
              <a:spcAft>
                <a:spcPts val="0"/>
              </a:spcAft>
              <a:buClr>
                <a:schemeClr val="lt1"/>
              </a:buClr>
              <a:buSzPts val="1900"/>
              <a:buFont typeface="Arial"/>
              <a:buChar char="✔"/>
            </a:pPr>
            <a:r>
              <a:rPr lang="en" sz="1900">
                <a:latin typeface="Arial"/>
                <a:ea typeface="Arial"/>
                <a:cs typeface="Arial"/>
                <a:sym typeface="Arial"/>
              </a:rPr>
              <a:t>Monthly Payment must be closed by the 25th of the month </a:t>
            </a:r>
            <a:endParaRPr sz="1900">
              <a:latin typeface="Arial"/>
              <a:ea typeface="Arial"/>
              <a:cs typeface="Arial"/>
              <a:sym typeface="Arial"/>
            </a:endParaRPr>
          </a:p>
          <a:p>
            <a:pPr indent="-349250" lvl="0" marL="457200" rtl="0" algn="l">
              <a:spcBef>
                <a:spcPts val="0"/>
              </a:spcBef>
              <a:spcAft>
                <a:spcPts val="0"/>
              </a:spcAft>
              <a:buClr>
                <a:schemeClr val="lt1"/>
              </a:buClr>
              <a:buSzPts val="1900"/>
              <a:buFont typeface="Arial"/>
              <a:buChar char="✔"/>
            </a:pPr>
            <a:r>
              <a:rPr i="1" lang="en" sz="1900">
                <a:latin typeface="Arial"/>
                <a:ea typeface="Arial"/>
                <a:cs typeface="Arial"/>
                <a:sym typeface="Arial"/>
              </a:rPr>
              <a:t>If payment can not be made by the 25th of the month, to continue participation -  the apprentice will be responsible for reaching out to the program coordinator to propose an alternative payment plan. </a:t>
            </a:r>
            <a:endParaRPr sz="1900">
              <a:latin typeface="Arial"/>
              <a:ea typeface="Arial"/>
              <a:cs typeface="Arial"/>
              <a:sym typeface="Arial"/>
            </a:endParaRPr>
          </a:p>
          <a:p>
            <a:pPr indent="0" lvl="0" marL="0" rtl="0" algn="l">
              <a:spcBef>
                <a:spcPts val="600"/>
              </a:spcBef>
              <a:spcAft>
                <a:spcPts val="0"/>
              </a:spcAft>
              <a:buNone/>
            </a:pPr>
            <a:r>
              <a:t/>
            </a:r>
            <a:endParaRPr/>
          </a:p>
        </p:txBody>
      </p:sp>
      <p:sp>
        <p:nvSpPr>
          <p:cNvPr id="288" name="Google Shape;288;p3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0"/>
          <p:cNvSpPr txBox="1"/>
          <p:nvPr>
            <p:ph type="title"/>
          </p:nvPr>
        </p:nvSpPr>
        <p:spPr>
          <a:xfrm>
            <a:off x="124150" y="474500"/>
            <a:ext cx="5868600" cy="751800"/>
          </a:xfrm>
          <a:prstGeom prst="rect">
            <a:avLst/>
          </a:prstGeom>
        </p:spPr>
        <p:txBody>
          <a:bodyPr anchorCtr="0" anchor="ctr" bIns="0" lIns="0" spcFirstLastPara="1" rIns="0" wrap="square" tIns="0">
            <a:noAutofit/>
          </a:bodyPr>
          <a:lstStyle/>
          <a:p>
            <a:pPr indent="0" lvl="0" marL="0" rtl="0" algn="l">
              <a:lnSpc>
                <a:spcPct val="115000"/>
              </a:lnSpc>
              <a:spcBef>
                <a:spcPts val="2000"/>
              </a:spcBef>
              <a:spcAft>
                <a:spcPts val="600"/>
              </a:spcAft>
              <a:buNone/>
            </a:pPr>
            <a:r>
              <a:rPr lang="en" sz="3100">
                <a:solidFill>
                  <a:srgbClr val="000000"/>
                </a:solidFill>
                <a:latin typeface="Arial"/>
                <a:ea typeface="Arial"/>
                <a:cs typeface="Arial"/>
                <a:sym typeface="Arial"/>
              </a:rPr>
              <a:t>  </a:t>
            </a:r>
            <a:r>
              <a:rPr lang="en" sz="3100">
                <a:solidFill>
                  <a:srgbClr val="000000"/>
                </a:solidFill>
                <a:latin typeface="Arial"/>
                <a:ea typeface="Arial"/>
                <a:cs typeface="Arial"/>
                <a:sym typeface="Arial"/>
              </a:rPr>
              <a:t>Evaluation / Feedback</a:t>
            </a:r>
            <a:endParaRPr sz="4700"/>
          </a:p>
        </p:txBody>
      </p:sp>
      <p:sp>
        <p:nvSpPr>
          <p:cNvPr id="294" name="Google Shape;294;p40"/>
          <p:cNvSpPr txBox="1"/>
          <p:nvPr>
            <p:ph idx="1" type="body"/>
          </p:nvPr>
        </p:nvSpPr>
        <p:spPr>
          <a:xfrm>
            <a:off x="457200" y="1347100"/>
            <a:ext cx="8229600" cy="312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latin typeface="Arial"/>
                <a:ea typeface="Arial"/>
                <a:cs typeface="Arial"/>
                <a:sym typeface="Arial"/>
              </a:rPr>
              <a:t>At Urban Growers Collective, we value your feedback and opportunities to continually improve the program. There are several ways to express your feedback throughout the season:</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Formal Surveys: Surveys will be issued three times per season</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 sz="1400">
                <a:latin typeface="Arial"/>
                <a:ea typeface="Arial"/>
                <a:cs typeface="Arial"/>
                <a:sym typeface="Arial"/>
              </a:rPr>
              <a:t>Intake each year</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 sz="1400">
                <a:latin typeface="Arial"/>
                <a:ea typeface="Arial"/>
                <a:cs typeface="Arial"/>
                <a:sym typeface="Arial"/>
              </a:rPr>
              <a:t>Mid-way to program</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 sz="1400">
                <a:latin typeface="Arial"/>
                <a:ea typeface="Arial"/>
                <a:cs typeface="Arial"/>
                <a:sym typeface="Arial"/>
              </a:rPr>
              <a:t>End of the Year</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TA/Mentorship Time: Program leads will be available to answer questions.</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Program Coordinator: Your program coordinator is available to support you to reach your learning goals throughout the season.</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End of Year Group Reflection: We will host an end of year group reflection session to review progress, successes and challenges from the year.</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a:t>
            </a:r>
            <a:endParaRPr sz="1400">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600"/>
              </a:spcBef>
              <a:spcAft>
                <a:spcPts val="0"/>
              </a:spcAft>
              <a:buNone/>
            </a:pPr>
            <a:r>
              <a:t/>
            </a:r>
            <a:endParaRPr/>
          </a:p>
        </p:txBody>
      </p:sp>
      <p:sp>
        <p:nvSpPr>
          <p:cNvPr id="295" name="Google Shape;295;p4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1"/>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Learning Platform</a:t>
            </a:r>
            <a:endParaRPr/>
          </a:p>
        </p:txBody>
      </p:sp>
      <p:sp>
        <p:nvSpPr>
          <p:cNvPr id="301" name="Google Shape;301;p41"/>
          <p:cNvSpPr txBox="1"/>
          <p:nvPr>
            <p:ph idx="1" type="body"/>
          </p:nvPr>
        </p:nvSpPr>
        <p:spPr>
          <a:xfrm>
            <a:off x="457200" y="1499500"/>
            <a:ext cx="8229600" cy="3126900"/>
          </a:xfrm>
          <a:prstGeom prst="rect">
            <a:avLst/>
          </a:prstGeom>
        </p:spPr>
        <p:txBody>
          <a:bodyPr anchorCtr="0" anchor="t" bIns="0" lIns="0" spcFirstLastPara="1" rIns="0" wrap="square" tIns="0">
            <a:noAutofit/>
          </a:bodyPr>
          <a:lstStyle/>
          <a:p>
            <a:pPr indent="-342900" lvl="0" marL="457200" rtl="0" algn="l">
              <a:spcBef>
                <a:spcPts val="600"/>
              </a:spcBef>
              <a:spcAft>
                <a:spcPts val="0"/>
              </a:spcAft>
              <a:buSzPts val="1800"/>
              <a:buChar char="-"/>
            </a:pPr>
            <a:r>
              <a:rPr lang="en"/>
              <a:t>Google Classroom</a:t>
            </a:r>
            <a:endParaRPr/>
          </a:p>
          <a:p>
            <a:pPr indent="0" lvl="0" marL="457200" rtl="0" algn="l">
              <a:spcBef>
                <a:spcPts val="600"/>
              </a:spcBef>
              <a:spcAft>
                <a:spcPts val="0"/>
              </a:spcAft>
              <a:buNone/>
            </a:pPr>
            <a:r>
              <a:rPr lang="en"/>
              <a:t>We will predominantly use GC for document gathering and </a:t>
            </a:r>
            <a:r>
              <a:rPr lang="en"/>
              <a:t>sharing</a:t>
            </a:r>
            <a:r>
              <a:rPr lang="en"/>
              <a:t>. Apprentices will </a:t>
            </a:r>
            <a:r>
              <a:rPr lang="en"/>
              <a:t>receive</a:t>
            </a:r>
            <a:r>
              <a:rPr lang="en"/>
              <a:t> an invite for their classroom space prior to the first onsite class.</a:t>
            </a:r>
            <a:endParaRPr/>
          </a:p>
        </p:txBody>
      </p:sp>
      <p:sp>
        <p:nvSpPr>
          <p:cNvPr id="302" name="Google Shape;302;p4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2"/>
          <p:cNvSpPr txBox="1"/>
          <p:nvPr>
            <p:ph idx="4294967295" type="body"/>
          </p:nvPr>
        </p:nvSpPr>
        <p:spPr>
          <a:xfrm>
            <a:off x="435900" y="2225875"/>
            <a:ext cx="2715900" cy="3936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4500"/>
              <a:t>Q&amp;A</a:t>
            </a:r>
            <a:r>
              <a:rPr lang="en" sz="4500"/>
              <a:t> </a:t>
            </a:r>
            <a:endParaRPr sz="4500"/>
          </a:p>
        </p:txBody>
      </p:sp>
      <p:sp>
        <p:nvSpPr>
          <p:cNvPr id="308" name="Google Shape;308;p4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09" name="Google Shape;309;p42"/>
          <p:cNvPicPr preferRelativeResize="0"/>
          <p:nvPr/>
        </p:nvPicPr>
        <p:blipFill>
          <a:blip r:embed="rId3">
            <a:alphaModFix/>
          </a:blip>
          <a:stretch>
            <a:fillRect/>
          </a:stretch>
        </p:blipFill>
        <p:spPr>
          <a:xfrm>
            <a:off x="3612668" y="332511"/>
            <a:ext cx="4494858" cy="4478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5" name="Google Shape;315;p43"/>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See you Saturday!</a:t>
            </a:r>
            <a:endParaRPr/>
          </a:p>
        </p:txBody>
      </p:sp>
      <p:sp>
        <p:nvSpPr>
          <p:cNvPr id="316" name="Google Shape;316;p43"/>
          <p:cNvSpPr txBox="1"/>
          <p:nvPr/>
        </p:nvSpPr>
        <p:spPr>
          <a:xfrm>
            <a:off x="531925" y="1835775"/>
            <a:ext cx="3516900" cy="29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Avenir"/>
                <a:ea typeface="Avenir"/>
                <a:cs typeface="Avenir"/>
                <a:sym typeface="Avenir"/>
              </a:rPr>
              <a:t>3/16 </a:t>
            </a:r>
            <a:endParaRPr sz="2600">
              <a:solidFill>
                <a:schemeClr val="lt1"/>
              </a:solidFill>
              <a:latin typeface="Avenir"/>
              <a:ea typeface="Avenir"/>
              <a:cs typeface="Avenir"/>
              <a:sym typeface="Avenir"/>
            </a:endParaRPr>
          </a:p>
          <a:p>
            <a:pPr indent="0" lvl="0" marL="0" rtl="0" algn="l">
              <a:spcBef>
                <a:spcPts val="0"/>
              </a:spcBef>
              <a:spcAft>
                <a:spcPts val="0"/>
              </a:spcAft>
              <a:buNone/>
            </a:pPr>
            <a:r>
              <a:rPr lang="en" sz="2600">
                <a:solidFill>
                  <a:schemeClr val="lt1"/>
                </a:solidFill>
                <a:latin typeface="Avenir"/>
                <a:ea typeface="Avenir"/>
                <a:cs typeface="Avenir"/>
                <a:sym typeface="Avenir"/>
              </a:rPr>
              <a:t>9:30 am - 11 am </a:t>
            </a:r>
            <a:endParaRPr sz="2600">
              <a:solidFill>
                <a:schemeClr val="lt1"/>
              </a:solidFill>
              <a:latin typeface="Avenir"/>
              <a:ea typeface="Avenir"/>
              <a:cs typeface="Avenir"/>
              <a:sym typeface="Avenir"/>
            </a:endParaRPr>
          </a:p>
          <a:p>
            <a:pPr indent="0" lvl="0" marL="0" rtl="0" algn="l">
              <a:spcBef>
                <a:spcPts val="0"/>
              </a:spcBef>
              <a:spcAft>
                <a:spcPts val="0"/>
              </a:spcAft>
              <a:buNone/>
            </a:pPr>
            <a:r>
              <a:t/>
            </a:r>
            <a:endParaRPr sz="1050">
              <a:solidFill>
                <a:srgbClr val="1E0A3C"/>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50">
              <a:solidFill>
                <a:srgbClr val="FFFFFF"/>
              </a:solidFill>
              <a:latin typeface="Roboto"/>
              <a:ea typeface="Roboto"/>
              <a:cs typeface="Roboto"/>
              <a:sym typeface="Roboto"/>
            </a:endParaRPr>
          </a:p>
          <a:p>
            <a:pPr indent="0" lvl="0" marL="0" rtl="0" algn="l">
              <a:spcBef>
                <a:spcPts val="0"/>
              </a:spcBef>
              <a:spcAft>
                <a:spcPts val="0"/>
              </a:spcAft>
              <a:buNone/>
            </a:pPr>
            <a:r>
              <a:rPr lang="en" sz="1250">
                <a:solidFill>
                  <a:srgbClr val="FFFFFF"/>
                </a:solidFill>
                <a:latin typeface="Roboto"/>
                <a:ea typeface="Roboto"/>
                <a:cs typeface="Roboto"/>
                <a:sym typeface="Roboto"/>
              </a:rPr>
              <a:t>South Chicago Farm, Urban Growers Collective</a:t>
            </a:r>
            <a:endParaRPr sz="1250">
              <a:solidFill>
                <a:srgbClr val="FFFFFF"/>
              </a:solidFill>
              <a:latin typeface="Roboto"/>
              <a:ea typeface="Roboto"/>
              <a:cs typeface="Roboto"/>
              <a:sym typeface="Roboto"/>
            </a:endParaRPr>
          </a:p>
          <a:p>
            <a:pPr indent="0" lvl="0" marL="0" rtl="0" algn="l">
              <a:spcBef>
                <a:spcPts val="0"/>
              </a:spcBef>
              <a:spcAft>
                <a:spcPts val="0"/>
              </a:spcAft>
              <a:buNone/>
            </a:pPr>
            <a:r>
              <a:t/>
            </a:r>
            <a:endParaRPr sz="1250">
              <a:solidFill>
                <a:srgbClr val="FFFFFF"/>
              </a:solidFill>
              <a:latin typeface="Roboto"/>
              <a:ea typeface="Roboto"/>
              <a:cs typeface="Roboto"/>
              <a:sym typeface="Roboto"/>
            </a:endParaRPr>
          </a:p>
          <a:p>
            <a:pPr indent="0" lvl="0" marL="0" rtl="0" algn="l">
              <a:spcBef>
                <a:spcPts val="0"/>
              </a:spcBef>
              <a:spcAft>
                <a:spcPts val="0"/>
              </a:spcAft>
              <a:buNone/>
            </a:pPr>
            <a:r>
              <a:rPr lang="en" sz="1250">
                <a:solidFill>
                  <a:srgbClr val="FFFFFF"/>
                </a:solidFill>
                <a:latin typeface="Roboto"/>
                <a:ea typeface="Roboto"/>
                <a:cs typeface="Roboto"/>
                <a:sym typeface="Roboto"/>
              </a:rPr>
              <a:t>9000 South Mackinaw Avenue Chicago, IL 60617</a:t>
            </a:r>
            <a:endParaRPr sz="1250">
              <a:solidFill>
                <a:srgbClr val="FFFFFF"/>
              </a:solidFill>
              <a:latin typeface="Roboto"/>
              <a:ea typeface="Roboto"/>
              <a:cs typeface="Roboto"/>
              <a:sym typeface="Roboto"/>
            </a:endParaRPr>
          </a:p>
          <a:p>
            <a:pPr indent="0" lvl="0" marL="0" rtl="0" algn="l">
              <a:spcBef>
                <a:spcPts val="0"/>
              </a:spcBef>
              <a:spcAft>
                <a:spcPts val="0"/>
              </a:spcAft>
              <a:buNone/>
            </a:pPr>
            <a:r>
              <a:t/>
            </a:r>
            <a:endParaRPr sz="1250">
              <a:solidFill>
                <a:schemeClr val="lt1"/>
              </a:solidFill>
              <a:latin typeface="Roboto"/>
              <a:ea typeface="Roboto"/>
              <a:cs typeface="Roboto"/>
              <a:sym typeface="Roboto"/>
            </a:endParaRPr>
          </a:p>
          <a:p>
            <a:pPr indent="0" lvl="0" marL="0" rtl="0" algn="l">
              <a:spcBef>
                <a:spcPts val="0"/>
              </a:spcBef>
              <a:spcAft>
                <a:spcPts val="0"/>
              </a:spcAft>
              <a:buNone/>
            </a:pPr>
            <a:r>
              <a:rPr lang="en" sz="1250">
                <a:solidFill>
                  <a:schemeClr val="lt1"/>
                </a:solidFill>
                <a:latin typeface="Roboto"/>
                <a:ea typeface="Roboto"/>
                <a:cs typeface="Roboto"/>
                <a:sym typeface="Roboto"/>
              </a:rPr>
              <a:t>Parking is free-- refer to parking map for more detailed information. Entrance is on the north side of the farm. </a:t>
            </a:r>
            <a:endParaRPr sz="1250">
              <a:solidFill>
                <a:schemeClr val="lt1"/>
              </a:solidFill>
              <a:latin typeface="Roboto"/>
              <a:ea typeface="Roboto"/>
              <a:cs typeface="Roboto"/>
              <a:sym typeface="Roboto"/>
            </a:endParaRPr>
          </a:p>
          <a:p>
            <a:pPr indent="0" lvl="0" marL="0" rtl="0" algn="l">
              <a:spcBef>
                <a:spcPts val="0"/>
              </a:spcBef>
              <a:spcAft>
                <a:spcPts val="0"/>
              </a:spcAft>
              <a:buNone/>
            </a:pPr>
            <a:r>
              <a:t/>
            </a:r>
            <a:endParaRPr sz="1050">
              <a:solidFill>
                <a:srgbClr val="3C4043"/>
              </a:solidFill>
              <a:latin typeface="Roboto"/>
              <a:ea typeface="Roboto"/>
              <a:cs typeface="Roboto"/>
              <a:sym typeface="Roboto"/>
            </a:endParaRPr>
          </a:p>
          <a:p>
            <a:pPr indent="0" lvl="0" marL="0" rtl="0" algn="l">
              <a:spcBef>
                <a:spcPts val="0"/>
              </a:spcBef>
              <a:spcAft>
                <a:spcPts val="0"/>
              </a:spcAft>
              <a:buNone/>
            </a:pPr>
            <a:r>
              <a:t/>
            </a:r>
            <a:endParaRPr sz="1250">
              <a:solidFill>
                <a:srgbClr val="FFFFFF"/>
              </a:solidFill>
              <a:latin typeface="Roboto"/>
              <a:ea typeface="Roboto"/>
              <a:cs typeface="Roboto"/>
              <a:sym typeface="Roboto"/>
            </a:endParaRPr>
          </a:p>
        </p:txBody>
      </p:sp>
      <p:sp>
        <p:nvSpPr>
          <p:cNvPr id="317" name="Google Shape;317;p43"/>
          <p:cNvSpPr txBox="1"/>
          <p:nvPr/>
        </p:nvSpPr>
        <p:spPr>
          <a:xfrm>
            <a:off x="4914400" y="1835775"/>
            <a:ext cx="3516900" cy="27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Avenir"/>
                <a:ea typeface="Avenir"/>
                <a:cs typeface="Avenir"/>
                <a:sym typeface="Avenir"/>
              </a:rPr>
              <a:t>INSERT MAP</a:t>
            </a:r>
            <a:endParaRPr sz="2600">
              <a:solidFill>
                <a:schemeClr val="lt1"/>
              </a:solidFill>
              <a:latin typeface="Avenir"/>
              <a:ea typeface="Avenir"/>
              <a:cs typeface="Avenir"/>
              <a:sym typeface="Avenir"/>
            </a:endParaRPr>
          </a:p>
        </p:txBody>
      </p:sp>
      <p:pic>
        <p:nvPicPr>
          <p:cNvPr id="318" name="Google Shape;318;p43"/>
          <p:cNvPicPr preferRelativeResize="0"/>
          <p:nvPr/>
        </p:nvPicPr>
        <p:blipFill>
          <a:blip r:embed="rId3">
            <a:alphaModFix/>
          </a:blip>
          <a:stretch>
            <a:fillRect/>
          </a:stretch>
        </p:blipFill>
        <p:spPr>
          <a:xfrm>
            <a:off x="4754750" y="1329350"/>
            <a:ext cx="3173274" cy="37287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4"/>
          <p:cNvSpPr txBox="1"/>
          <p:nvPr>
            <p:ph type="title"/>
          </p:nvPr>
        </p:nvSpPr>
        <p:spPr>
          <a:xfrm>
            <a:off x="197000" y="465250"/>
            <a:ext cx="75351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Independent</a:t>
            </a:r>
            <a:r>
              <a:rPr lang="en"/>
              <a:t> Learning</a:t>
            </a:r>
            <a:r>
              <a:rPr lang="en"/>
              <a:t> Opportunities</a:t>
            </a:r>
            <a:endParaRPr/>
          </a:p>
        </p:txBody>
      </p:sp>
      <p:sp>
        <p:nvSpPr>
          <p:cNvPr id="324" name="Google Shape;324;p44"/>
          <p:cNvSpPr txBox="1"/>
          <p:nvPr>
            <p:ph idx="1" type="body"/>
          </p:nvPr>
        </p:nvSpPr>
        <p:spPr>
          <a:xfrm>
            <a:off x="457200" y="1499500"/>
            <a:ext cx="39297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Community Garden</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Jackson Park</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South Chicago</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10 x 10 Plot</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$25 / plot</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Access to water, soil, tools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Discounts on seedling sale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Light Programming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Community Building</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p:txBody>
      </p:sp>
      <p:sp>
        <p:nvSpPr>
          <p:cNvPr id="325" name="Google Shape;325;p4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26" name="Google Shape;326;p44"/>
          <p:cNvSpPr txBox="1"/>
          <p:nvPr/>
        </p:nvSpPr>
        <p:spPr>
          <a:xfrm>
            <a:off x="126425" y="1320275"/>
            <a:ext cx="882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lt1"/>
              </a:solidFill>
            </a:endParaRPr>
          </a:p>
        </p:txBody>
      </p:sp>
      <p:sp>
        <p:nvSpPr>
          <p:cNvPr id="327" name="Google Shape;327;p44"/>
          <p:cNvSpPr txBox="1"/>
          <p:nvPr>
            <p:ph idx="2" type="body"/>
          </p:nvPr>
        </p:nvSpPr>
        <p:spPr>
          <a:xfrm>
            <a:off x="4757100" y="1499500"/>
            <a:ext cx="3929700" cy="165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Public Workshops</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Farm Foundations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Arts, Herbalism, Culinary</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Offered throughout the season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Sliding Scale Fee</a:t>
            </a:r>
            <a:endParaRPr sz="1400">
              <a:latin typeface="Arial"/>
              <a:ea typeface="Arial"/>
              <a:cs typeface="Arial"/>
              <a:sym typeface="Arial"/>
            </a:endParaRPr>
          </a:p>
        </p:txBody>
      </p:sp>
      <p:sp>
        <p:nvSpPr>
          <p:cNvPr id="328" name="Google Shape;328;p44"/>
          <p:cNvSpPr txBox="1"/>
          <p:nvPr>
            <p:ph idx="2" type="body"/>
          </p:nvPr>
        </p:nvSpPr>
        <p:spPr>
          <a:xfrm>
            <a:off x="4757100" y="3206000"/>
            <a:ext cx="3929700" cy="5601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Recurring Volunteers</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General Farm</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Harvesting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Composting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Hoophouse</a:t>
            </a:r>
            <a:endParaRPr sz="14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 name="Shape 111"/>
        <p:cNvGrpSpPr/>
        <p:nvPr/>
      </p:nvGrpSpPr>
      <p:grpSpPr>
        <a:xfrm>
          <a:off x="0" y="0"/>
          <a:ext cx="0" cy="0"/>
          <a:chOff x="0" y="0"/>
          <a:chExt cx="0" cy="0"/>
        </a:xfrm>
      </p:grpSpPr>
      <p:sp>
        <p:nvSpPr>
          <p:cNvPr id="112" name="Google Shape;112;p18"/>
          <p:cNvSpPr txBox="1"/>
          <p:nvPr>
            <p:ph idx="12" type="sldNum"/>
          </p:nvPr>
        </p:nvSpPr>
        <p:spPr>
          <a:xfrm>
            <a:off x="8668697" y="4073170"/>
            <a:ext cx="360600" cy="445200"/>
          </a:xfrm>
          <a:prstGeom prst="rect">
            <a:avLst/>
          </a:prstGeom>
          <a:noFill/>
          <a:ln>
            <a:noFill/>
          </a:ln>
        </p:spPr>
        <p:txBody>
          <a:bodyPr anchorCtr="0" anchor="ctr" bIns="83800" lIns="83800" spcFirstLastPara="1" rIns="83800" wrap="square" tIns="83800">
            <a:noAutofit/>
          </a:bodyPr>
          <a:lstStyle/>
          <a:p>
            <a:pPr indent="0" lvl="0" marL="0" rtl="0" algn="r">
              <a:lnSpc>
                <a:spcPct val="100000"/>
              </a:lnSpc>
              <a:spcBef>
                <a:spcPts val="0"/>
              </a:spcBef>
              <a:spcAft>
                <a:spcPts val="0"/>
              </a:spcAft>
              <a:buClr>
                <a:srgbClr val="FFFFFF"/>
              </a:buClr>
              <a:buSzPts val="2200"/>
              <a:buFont typeface="Avenir"/>
              <a:buNone/>
            </a:pPr>
            <a:fld id="{00000000-1234-1234-1234-123412341234}" type="slidenum">
              <a:rPr lang="en" sz="2200">
                <a:latin typeface="Avenir"/>
                <a:ea typeface="Avenir"/>
                <a:cs typeface="Avenir"/>
                <a:sym typeface="Avenir"/>
              </a:rPr>
              <a:t>‹#›</a:t>
            </a:fld>
            <a:endParaRPr/>
          </a:p>
        </p:txBody>
      </p:sp>
      <p:sp>
        <p:nvSpPr>
          <p:cNvPr id="113" name="Google Shape;113;p18"/>
          <p:cNvSpPr txBox="1"/>
          <p:nvPr/>
        </p:nvSpPr>
        <p:spPr>
          <a:xfrm>
            <a:off x="335495" y="927266"/>
            <a:ext cx="3540600" cy="3430500"/>
          </a:xfrm>
          <a:prstGeom prst="rect">
            <a:avLst/>
          </a:prstGeom>
          <a:noFill/>
          <a:ln>
            <a:noFill/>
          </a:ln>
        </p:spPr>
        <p:txBody>
          <a:bodyPr anchorCtr="0" anchor="t" bIns="41900" lIns="41900" spcFirstLastPara="1" rIns="41900" wrap="square" tIns="41900">
            <a:noAutofit/>
          </a:bodyPr>
          <a:lstStyle/>
          <a:p>
            <a:pPr indent="0" lvl="0" marL="0" marR="0" rtl="0" algn="l">
              <a:lnSpc>
                <a:spcPct val="100000"/>
              </a:lnSpc>
              <a:spcBef>
                <a:spcPts val="0"/>
              </a:spcBef>
              <a:spcAft>
                <a:spcPts val="0"/>
              </a:spcAft>
              <a:buClr>
                <a:srgbClr val="434343"/>
              </a:buClr>
              <a:buSzPts val="3900"/>
              <a:buFont typeface="Avenir"/>
              <a:buNone/>
            </a:pPr>
            <a:r>
              <a:rPr b="0" i="0" lang="en" sz="3900" u="none" cap="none" strike="noStrike">
                <a:solidFill>
                  <a:srgbClr val="434343"/>
                </a:solidFill>
                <a:latin typeface="Avenir"/>
                <a:ea typeface="Avenir"/>
                <a:cs typeface="Avenir"/>
                <a:sym typeface="Avenir"/>
              </a:rPr>
              <a:t>UGC operates </a:t>
            </a:r>
            <a:endParaRPr b="1" i="0" sz="15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434343"/>
              </a:buClr>
              <a:buSzPts val="8000"/>
              <a:buFont typeface="Avenir"/>
              <a:buNone/>
            </a:pPr>
            <a:r>
              <a:rPr b="0" i="0" lang="en" sz="8000" u="none" cap="none" strike="noStrike">
                <a:solidFill>
                  <a:srgbClr val="434343"/>
                </a:solidFill>
                <a:latin typeface="Avenir"/>
                <a:ea typeface="Avenir"/>
                <a:cs typeface="Avenir"/>
                <a:sym typeface="Avenir"/>
              </a:rPr>
              <a:t>8</a:t>
            </a:r>
            <a:r>
              <a:rPr b="0" i="0" lang="en" sz="3900" u="none" cap="none" strike="noStrike">
                <a:solidFill>
                  <a:srgbClr val="434343"/>
                </a:solidFill>
                <a:latin typeface="Avenir"/>
                <a:ea typeface="Avenir"/>
                <a:cs typeface="Avenir"/>
                <a:sym typeface="Avenir"/>
              </a:rPr>
              <a:t> farms </a:t>
            </a:r>
            <a:endParaRPr b="1" i="0" sz="15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434343"/>
              </a:buClr>
              <a:buSzPts val="3900"/>
              <a:buFont typeface="Avenir"/>
              <a:buNone/>
            </a:pPr>
            <a:r>
              <a:rPr b="0" i="0" lang="en" sz="3900" u="none" cap="none" strike="noStrike">
                <a:solidFill>
                  <a:srgbClr val="434343"/>
                </a:solidFill>
                <a:latin typeface="Avenir"/>
                <a:ea typeface="Avenir"/>
                <a:cs typeface="Avenir"/>
                <a:sym typeface="Avenir"/>
              </a:rPr>
              <a:t>over </a:t>
            </a:r>
            <a:r>
              <a:rPr b="0" i="0" lang="en" sz="8000" u="none" cap="none" strike="noStrike">
                <a:solidFill>
                  <a:srgbClr val="434343"/>
                </a:solidFill>
                <a:latin typeface="Avenir"/>
                <a:ea typeface="Avenir"/>
                <a:cs typeface="Avenir"/>
                <a:sym typeface="Avenir"/>
              </a:rPr>
              <a:t>11</a:t>
            </a:r>
            <a:r>
              <a:rPr b="0" i="0" lang="en" sz="3900" u="none" cap="none" strike="noStrike">
                <a:solidFill>
                  <a:srgbClr val="434343"/>
                </a:solidFill>
                <a:latin typeface="Avenir"/>
                <a:ea typeface="Avenir"/>
                <a:cs typeface="Avenir"/>
                <a:sym typeface="Avenir"/>
              </a:rPr>
              <a:t> acres</a:t>
            </a:r>
            <a:endParaRPr sz="900"/>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5"/>
          <p:cNvSpPr txBox="1"/>
          <p:nvPr>
            <p:ph type="title"/>
          </p:nvPr>
        </p:nvSpPr>
        <p:spPr>
          <a:xfrm>
            <a:off x="126425" y="465250"/>
            <a:ext cx="74658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Structured Learning Opportunities</a:t>
            </a:r>
            <a:endParaRPr/>
          </a:p>
        </p:txBody>
      </p:sp>
      <p:sp>
        <p:nvSpPr>
          <p:cNvPr id="334" name="Google Shape;334;p45"/>
          <p:cNvSpPr txBox="1"/>
          <p:nvPr>
            <p:ph idx="1" type="body"/>
          </p:nvPr>
        </p:nvSpPr>
        <p:spPr>
          <a:xfrm>
            <a:off x="225625" y="1442050"/>
            <a:ext cx="26319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Volunteer</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Free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Minimal commitment</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Drop-in &amp; Recurring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Hands-on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Contribute to needs of the farm for the day</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Primary Focus: Weeding, Woodchipping, Pulling</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Work alongside program staff</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Community Building</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p:txBody>
      </p:sp>
      <p:sp>
        <p:nvSpPr>
          <p:cNvPr id="335" name="Google Shape;335;p4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36" name="Google Shape;336;p45"/>
          <p:cNvSpPr txBox="1"/>
          <p:nvPr>
            <p:ph idx="1" type="body"/>
          </p:nvPr>
        </p:nvSpPr>
        <p:spPr>
          <a:xfrm>
            <a:off x="3256875" y="1442050"/>
            <a:ext cx="2520300" cy="270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Internship</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10 weeks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32 hours a week</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Stipend or Credit Based</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Primary Focus: needs of day/season</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Learn by doing on UGC farms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Opportunity to participate in UGC workshops/events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Work alongside farm staff</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Community Building</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457200" rtl="0" algn="l">
              <a:spcBef>
                <a:spcPts val="600"/>
              </a:spcBef>
              <a:spcAft>
                <a:spcPts val="0"/>
              </a:spcAft>
              <a:buNone/>
            </a:pPr>
            <a:r>
              <a:t/>
            </a:r>
            <a:endParaRPr/>
          </a:p>
        </p:txBody>
      </p:sp>
      <p:sp>
        <p:nvSpPr>
          <p:cNvPr id="337" name="Google Shape;337;p45"/>
          <p:cNvSpPr txBox="1"/>
          <p:nvPr>
            <p:ph idx="1" type="body"/>
          </p:nvPr>
        </p:nvSpPr>
        <p:spPr>
          <a:xfrm>
            <a:off x="6176525" y="1442050"/>
            <a:ext cx="2520300" cy="28650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Apprenticeship</a:t>
            </a:r>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10 months x 3 years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10 hours / week</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Tuition Based</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Dedicated farm space</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Curriculum</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Focus: Farm Foundations; Production; Coop Business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Learn from dedicated instructors</a:t>
            </a:r>
            <a:endParaRPr sz="1400">
              <a:latin typeface="Arial"/>
              <a:ea typeface="Arial"/>
              <a:cs typeface="Arial"/>
              <a:sym typeface="Arial"/>
            </a:endParaRPr>
          </a:p>
          <a:p>
            <a:pPr indent="-317500" lvl="0" marL="457200" rtl="0" algn="l">
              <a:spcBef>
                <a:spcPts val="0"/>
              </a:spcBef>
              <a:spcAft>
                <a:spcPts val="0"/>
              </a:spcAft>
              <a:buClr>
                <a:schemeClr val="lt1"/>
              </a:buClr>
              <a:buSzPts val="1400"/>
              <a:buFont typeface="Arial"/>
              <a:buChar char="✔"/>
            </a:pPr>
            <a:r>
              <a:rPr lang="en" sz="1400">
                <a:latin typeface="Arial"/>
                <a:ea typeface="Arial"/>
                <a:cs typeface="Arial"/>
                <a:sym typeface="Arial"/>
              </a:rPr>
              <a:t>Community Building</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19" name="Google Shape;119;p19"/>
          <p:cNvSpPr txBox="1"/>
          <p:nvPr>
            <p:ph idx="1" type="body"/>
          </p:nvPr>
        </p:nvSpPr>
        <p:spPr>
          <a:xfrm>
            <a:off x="1646175" y="4386854"/>
            <a:ext cx="5851500" cy="393600"/>
          </a:xfrm>
          <a:prstGeom prst="rect">
            <a:avLst/>
          </a:prstGeom>
        </p:spPr>
        <p:txBody>
          <a:bodyPr anchorCtr="0" anchor="ctr" bIns="0" lIns="0" spcFirstLastPara="1" rIns="0" wrap="square" tIns="0">
            <a:noAutofit/>
          </a:bodyPr>
          <a:lstStyle/>
          <a:p>
            <a:pPr indent="0" lvl="0" marL="0" rtl="0" algn="ctr">
              <a:spcBef>
                <a:spcPts val="360"/>
              </a:spcBef>
              <a:spcAft>
                <a:spcPts val="0"/>
              </a:spcAft>
              <a:buNone/>
            </a:pPr>
            <a:r>
              <a:rPr lang="en"/>
              <a:t>South Chicago Farm </a:t>
            </a:r>
            <a:endParaRPr/>
          </a:p>
        </p:txBody>
      </p:sp>
      <p:pic>
        <p:nvPicPr>
          <p:cNvPr id="120" name="Google Shape;120;p19"/>
          <p:cNvPicPr preferRelativeResize="0"/>
          <p:nvPr/>
        </p:nvPicPr>
        <p:blipFill rotWithShape="1">
          <a:blip r:embed="rId3">
            <a:alphaModFix/>
          </a:blip>
          <a:srcRect b="15725" l="0" r="0" t="0"/>
          <a:stretch/>
        </p:blipFill>
        <p:spPr>
          <a:xfrm>
            <a:off x="1576413" y="118625"/>
            <a:ext cx="5991174" cy="4175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0"/>
          <p:cNvSpPr txBox="1"/>
          <p:nvPr>
            <p:ph idx="1" type="body"/>
          </p:nvPr>
        </p:nvSpPr>
        <p:spPr>
          <a:xfrm>
            <a:off x="457200" y="149950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Apprenticeship:</a:t>
            </a:r>
            <a:endParaRPr/>
          </a:p>
          <a:p>
            <a:pPr indent="-368300" lvl="0" marL="457200" rtl="0" algn="l">
              <a:spcBef>
                <a:spcPts val="600"/>
              </a:spcBef>
              <a:spcAft>
                <a:spcPts val="0"/>
              </a:spcAft>
              <a:buClr>
                <a:schemeClr val="lt1"/>
              </a:buClr>
              <a:buSzPts val="2200"/>
              <a:buChar char="✔"/>
            </a:pPr>
            <a:r>
              <a:rPr lang="en"/>
              <a:t>Grower</a:t>
            </a:r>
            <a:endParaRPr/>
          </a:p>
          <a:p>
            <a:pPr indent="-368300" lvl="0" marL="457200" rtl="0" algn="l">
              <a:spcBef>
                <a:spcPts val="0"/>
              </a:spcBef>
              <a:spcAft>
                <a:spcPts val="0"/>
              </a:spcAft>
              <a:buClr>
                <a:schemeClr val="lt1"/>
              </a:buClr>
              <a:buSzPts val="2200"/>
              <a:buChar char="✔"/>
            </a:pPr>
            <a:r>
              <a:rPr lang="en"/>
              <a:t>Herbal</a:t>
            </a:r>
            <a:endParaRPr/>
          </a:p>
          <a:p>
            <a:pPr indent="0" lvl="0" marL="0" rtl="0" algn="l">
              <a:spcBef>
                <a:spcPts val="600"/>
              </a:spcBef>
              <a:spcAft>
                <a:spcPts val="0"/>
              </a:spcAft>
              <a:buNone/>
            </a:pPr>
            <a:r>
              <a:t/>
            </a:r>
            <a:endParaRPr/>
          </a:p>
        </p:txBody>
      </p:sp>
      <p:sp>
        <p:nvSpPr>
          <p:cNvPr id="126" name="Google Shape;126;p2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27" name="Google Shape;127;p20"/>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Our </a:t>
            </a:r>
            <a:r>
              <a:rPr lang="en"/>
              <a:t>Constellation</a:t>
            </a:r>
            <a:endParaRPr/>
          </a:p>
        </p:txBody>
      </p:sp>
      <p:sp>
        <p:nvSpPr>
          <p:cNvPr id="128" name="Google Shape;128;p20"/>
          <p:cNvSpPr txBox="1"/>
          <p:nvPr>
            <p:ph idx="2" type="body"/>
          </p:nvPr>
        </p:nvSpPr>
        <p:spPr>
          <a:xfrm>
            <a:off x="3311850" y="149950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Education:</a:t>
            </a:r>
            <a:endParaRPr/>
          </a:p>
          <a:p>
            <a:pPr indent="-368300" lvl="0" marL="457200" rtl="0" algn="l">
              <a:spcBef>
                <a:spcPts val="600"/>
              </a:spcBef>
              <a:spcAft>
                <a:spcPts val="0"/>
              </a:spcAft>
              <a:buClr>
                <a:schemeClr val="lt1"/>
              </a:buClr>
              <a:buSzPts val="2200"/>
              <a:buChar char="✔"/>
            </a:pPr>
            <a:r>
              <a:rPr lang="en"/>
              <a:t>Youth Corps</a:t>
            </a:r>
            <a:endParaRPr/>
          </a:p>
          <a:p>
            <a:pPr indent="-368300" lvl="0" marL="457200" rtl="0" algn="l">
              <a:spcBef>
                <a:spcPts val="0"/>
              </a:spcBef>
              <a:spcAft>
                <a:spcPts val="0"/>
              </a:spcAft>
              <a:buClr>
                <a:schemeClr val="lt1"/>
              </a:buClr>
              <a:buSzPts val="2200"/>
              <a:buChar char="✔"/>
            </a:pPr>
            <a:r>
              <a:rPr lang="en"/>
              <a:t>Internships</a:t>
            </a:r>
            <a:endParaRPr/>
          </a:p>
          <a:p>
            <a:pPr indent="-368300" lvl="0" marL="457200" rtl="0" algn="l">
              <a:spcBef>
                <a:spcPts val="0"/>
              </a:spcBef>
              <a:spcAft>
                <a:spcPts val="0"/>
              </a:spcAft>
              <a:buClr>
                <a:schemeClr val="lt1"/>
              </a:buClr>
              <a:buSzPts val="2200"/>
              <a:buChar char="✔"/>
            </a:pPr>
            <a:r>
              <a:rPr lang="en"/>
              <a:t>Community Gardens</a:t>
            </a:r>
            <a:endParaRPr/>
          </a:p>
          <a:p>
            <a:pPr indent="-368300" lvl="0" marL="457200" rtl="0" algn="l">
              <a:spcBef>
                <a:spcPts val="0"/>
              </a:spcBef>
              <a:spcAft>
                <a:spcPts val="0"/>
              </a:spcAft>
              <a:buClr>
                <a:schemeClr val="lt1"/>
              </a:buClr>
              <a:buSzPts val="2200"/>
              <a:buChar char="✔"/>
            </a:pPr>
            <a:r>
              <a:rPr lang="en"/>
              <a:t>Public Workshops</a:t>
            </a:r>
            <a:endParaRPr/>
          </a:p>
          <a:p>
            <a:pPr indent="-368300" lvl="0" marL="457200" rtl="0" algn="l">
              <a:spcBef>
                <a:spcPts val="0"/>
              </a:spcBef>
              <a:spcAft>
                <a:spcPts val="0"/>
              </a:spcAft>
              <a:buClr>
                <a:schemeClr val="lt1"/>
              </a:buClr>
              <a:buSzPts val="2200"/>
              <a:buChar char="✔"/>
            </a:pPr>
            <a:r>
              <a:rPr lang="en"/>
              <a:t>Volunteering</a:t>
            </a:r>
            <a:endParaRPr/>
          </a:p>
          <a:p>
            <a:pPr indent="-368300" lvl="0" marL="457200" rtl="0" algn="l">
              <a:spcBef>
                <a:spcPts val="0"/>
              </a:spcBef>
              <a:spcAft>
                <a:spcPts val="0"/>
              </a:spcAft>
              <a:buClr>
                <a:schemeClr val="lt1"/>
              </a:buClr>
              <a:buSzPts val="2200"/>
              <a:buChar char="✔"/>
            </a:pPr>
            <a:r>
              <a:rPr lang="en"/>
              <a:t>Tours</a:t>
            </a:r>
            <a:endParaRPr/>
          </a:p>
        </p:txBody>
      </p:sp>
      <p:sp>
        <p:nvSpPr>
          <p:cNvPr id="129" name="Google Shape;129;p20"/>
          <p:cNvSpPr txBox="1"/>
          <p:nvPr>
            <p:ph idx="3" type="body"/>
          </p:nvPr>
        </p:nvSpPr>
        <p:spPr>
          <a:xfrm>
            <a:off x="6166500" y="1499500"/>
            <a:ext cx="25203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Market Pathways:</a:t>
            </a:r>
            <a:endParaRPr b="1"/>
          </a:p>
          <a:p>
            <a:pPr indent="-368300" lvl="0" marL="457200" rtl="0" algn="l">
              <a:spcBef>
                <a:spcPts val="600"/>
              </a:spcBef>
              <a:spcAft>
                <a:spcPts val="0"/>
              </a:spcAft>
              <a:buClr>
                <a:schemeClr val="lt1"/>
              </a:buClr>
              <a:buSzPts val="2200"/>
              <a:buChar char="✔"/>
            </a:pPr>
            <a:r>
              <a:rPr lang="en"/>
              <a:t>Fresh Moves Mobile Markets</a:t>
            </a:r>
            <a:endParaRPr/>
          </a:p>
          <a:p>
            <a:pPr indent="-368300" lvl="0" marL="457200" rtl="0" algn="l">
              <a:spcBef>
                <a:spcPts val="0"/>
              </a:spcBef>
              <a:spcAft>
                <a:spcPts val="0"/>
              </a:spcAft>
              <a:buClr>
                <a:schemeClr val="lt1"/>
              </a:buClr>
              <a:buSzPts val="2200"/>
              <a:buChar char="✔"/>
            </a:pPr>
            <a:r>
              <a:rPr lang="en"/>
              <a:t>Farmstand</a:t>
            </a:r>
            <a:endParaRPr/>
          </a:p>
          <a:p>
            <a:pPr indent="-368300" lvl="0" marL="457200" rtl="0" algn="l">
              <a:spcBef>
                <a:spcPts val="0"/>
              </a:spcBef>
              <a:spcAft>
                <a:spcPts val="0"/>
              </a:spcAft>
              <a:buClr>
                <a:schemeClr val="lt1"/>
              </a:buClr>
              <a:buSzPts val="2200"/>
              <a:buChar char="✔"/>
            </a:pPr>
            <a:r>
              <a:rPr lang="en"/>
              <a:t>CSA</a:t>
            </a:r>
            <a:endParaRPr/>
          </a:p>
          <a:p>
            <a:pPr indent="-368300" lvl="0" marL="457200" rtl="0" algn="l">
              <a:spcBef>
                <a:spcPts val="0"/>
              </a:spcBef>
              <a:spcAft>
                <a:spcPts val="0"/>
              </a:spcAft>
              <a:buClr>
                <a:schemeClr val="lt1"/>
              </a:buClr>
              <a:buSzPts val="2200"/>
              <a:buChar char="✔"/>
            </a:pPr>
            <a:r>
              <a:rPr lang="en"/>
              <a:t>Wholesale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151575" y="465250"/>
            <a:ext cx="82827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3300"/>
              <a:t>Grower Apprenticeship Overview </a:t>
            </a:r>
            <a:endParaRPr sz="3300"/>
          </a:p>
        </p:txBody>
      </p:sp>
      <p:sp>
        <p:nvSpPr>
          <p:cNvPr id="135" name="Google Shape;135;p21"/>
          <p:cNvSpPr txBox="1"/>
          <p:nvPr>
            <p:ph idx="1" type="body"/>
          </p:nvPr>
        </p:nvSpPr>
        <p:spPr>
          <a:xfrm>
            <a:off x="457200" y="1499500"/>
            <a:ext cx="3967800" cy="312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900"/>
              <a:t>Urban Growers Collective’s Grower Apprenticeship Program is a </a:t>
            </a:r>
            <a:r>
              <a:rPr b="1" lang="en" sz="1900"/>
              <a:t>3 year</a:t>
            </a:r>
            <a:r>
              <a:rPr lang="en" sz="1900"/>
              <a:t> farming and farm business-training program that will allow participants to:</a:t>
            </a:r>
            <a:r>
              <a:rPr lang="en" sz="1900"/>
              <a:t> l</a:t>
            </a:r>
            <a:r>
              <a:rPr lang="en" sz="1900"/>
              <a:t>earn the hands-on fundamentals of farming</a:t>
            </a:r>
            <a:r>
              <a:rPr lang="en" sz="1900"/>
              <a:t>, while w</a:t>
            </a:r>
            <a:r>
              <a:rPr lang="en" sz="1900"/>
              <a:t>ork</a:t>
            </a:r>
            <a:r>
              <a:rPr lang="en" sz="1900"/>
              <a:t>ing</a:t>
            </a:r>
            <a:r>
              <a:rPr lang="en" sz="1900"/>
              <a:t> towards commercially viable farm operations</a:t>
            </a:r>
            <a:r>
              <a:rPr lang="en" sz="1900"/>
              <a:t> via c</a:t>
            </a:r>
            <a:r>
              <a:rPr lang="en" sz="1900"/>
              <a:t>ooperative growing, aggregation and profit sharing. </a:t>
            </a:r>
            <a:endParaRPr sz="1900"/>
          </a:p>
          <a:p>
            <a:pPr indent="0" lvl="0" marL="0" rtl="0" algn="l">
              <a:spcBef>
                <a:spcPts val="0"/>
              </a:spcBef>
              <a:spcAft>
                <a:spcPts val="0"/>
              </a:spcAft>
              <a:buNone/>
            </a:pPr>
            <a:r>
              <a:t/>
            </a:r>
            <a:endParaRPr sz="1500">
              <a:latin typeface="Arial"/>
              <a:ea typeface="Arial"/>
              <a:cs typeface="Arial"/>
              <a:sym typeface="Arial"/>
            </a:endParaRPr>
          </a:p>
          <a:p>
            <a:pPr indent="0" lvl="0" marL="0" rtl="0" algn="l">
              <a:spcBef>
                <a:spcPts val="0"/>
              </a:spcBef>
              <a:spcAft>
                <a:spcPts val="0"/>
              </a:spcAft>
              <a:buNone/>
            </a:pPr>
            <a:r>
              <a:t/>
            </a:r>
            <a:endParaRPr sz="15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p:txBody>
      </p:sp>
      <p:sp>
        <p:nvSpPr>
          <p:cNvPr id="136" name="Google Shape;136;p2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37" name="Google Shape;137;p21"/>
          <p:cNvPicPr preferRelativeResize="0"/>
          <p:nvPr/>
        </p:nvPicPr>
        <p:blipFill>
          <a:blip r:embed="rId3">
            <a:alphaModFix/>
          </a:blip>
          <a:stretch>
            <a:fillRect/>
          </a:stretch>
        </p:blipFill>
        <p:spPr>
          <a:xfrm>
            <a:off x="4837650" y="1369450"/>
            <a:ext cx="3642926" cy="3380399"/>
          </a:xfrm>
          <a:prstGeom prst="rect">
            <a:avLst/>
          </a:prstGeom>
          <a:noFill/>
          <a:ln>
            <a:noFill/>
          </a:ln>
        </p:spPr>
      </p:pic>
      <p:sp>
        <p:nvSpPr>
          <p:cNvPr id="138" name="Google Shape;138;p21"/>
          <p:cNvSpPr txBox="1"/>
          <p:nvPr/>
        </p:nvSpPr>
        <p:spPr>
          <a:xfrm>
            <a:off x="4837638" y="4789500"/>
            <a:ext cx="30000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Avenir"/>
                <a:ea typeface="Avenir"/>
                <a:cs typeface="Avenir"/>
                <a:sym typeface="Avenir"/>
              </a:rPr>
              <a:t>Malcolm &amp; Sharren (Shyler Harmony Farms)</a:t>
            </a:r>
            <a:endParaRPr b="1" sz="1000">
              <a:solidFill>
                <a:schemeClr val="lt1"/>
              </a:solidFill>
              <a:latin typeface="Avenir"/>
              <a:ea typeface="Avenir"/>
              <a:cs typeface="Avenir"/>
              <a:sym typeface="Avenir"/>
            </a:endParaRPr>
          </a:p>
          <a:p>
            <a:pPr indent="0" lvl="0" marL="0" rtl="0" algn="l">
              <a:lnSpc>
                <a:spcPct val="115000"/>
              </a:lnSpc>
              <a:spcBef>
                <a:spcPts val="1200"/>
              </a:spcBef>
              <a:spcAft>
                <a:spcPts val="200"/>
              </a:spcAft>
              <a:buNone/>
            </a:pPr>
            <a:r>
              <a:t/>
            </a:r>
            <a:endParaRPr b="1" sz="1100">
              <a:solidFill>
                <a:srgbClr val="F8F9F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151575" y="465250"/>
            <a:ext cx="82827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3300"/>
              <a:t>Grower Apprenticeship History </a:t>
            </a:r>
            <a:endParaRPr sz="3300"/>
          </a:p>
        </p:txBody>
      </p:sp>
      <p:sp>
        <p:nvSpPr>
          <p:cNvPr id="144" name="Google Shape;144;p22"/>
          <p:cNvSpPr txBox="1"/>
          <p:nvPr>
            <p:ph idx="1" type="body"/>
          </p:nvPr>
        </p:nvSpPr>
        <p:spPr>
          <a:xfrm>
            <a:off x="457200" y="1499500"/>
            <a:ext cx="8282700" cy="312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800"/>
              <a:t>The program model for the Grower Apprenticeship has evolved from UGC’s Farmer for Chicago Incubator Program, established in 2015, and is built upon the previous 13 year legacy of Growing Power’s Commercial Urban Agriculture Training Program in Milwaukee, WI.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Throughout our time supporting emerging growers, we’ve seen the need for a full spectrum, sequential training/mentoring program, that encourages new/discovery stage and emerging grower’s skill development through hand-on practice, collective knowledge sharing, and community building; </a:t>
            </a:r>
            <a:r>
              <a:rPr lang="en" sz="1800" u="sng"/>
              <a:t>without</a:t>
            </a:r>
            <a:r>
              <a:rPr lang="en" sz="1800"/>
              <a:t> the financial pressure of starting and maintaining an independent farm business, requiring time consuming travel and related marketing expenses. </a:t>
            </a:r>
            <a:endParaRPr sz="1800"/>
          </a:p>
          <a:p>
            <a:pPr indent="0" lvl="0" marL="0" rtl="0" algn="l">
              <a:spcBef>
                <a:spcPts val="0"/>
              </a:spcBef>
              <a:spcAft>
                <a:spcPts val="0"/>
              </a:spcAft>
              <a:buNone/>
            </a:pPr>
            <a:r>
              <a:t/>
            </a:r>
            <a:endParaRPr sz="19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p:txBody>
      </p:sp>
      <p:sp>
        <p:nvSpPr>
          <p:cNvPr id="145" name="Google Shape;145;p2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Our Training Philosophy</a:t>
            </a:r>
            <a:endParaRPr/>
          </a:p>
        </p:txBody>
      </p:sp>
      <p:sp>
        <p:nvSpPr>
          <p:cNvPr id="151" name="Google Shape;151;p2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52" name="Google Shape;152;p23"/>
          <p:cNvPicPr preferRelativeResize="0"/>
          <p:nvPr/>
        </p:nvPicPr>
        <p:blipFill>
          <a:blip r:embed="rId3">
            <a:alphaModFix/>
          </a:blip>
          <a:stretch>
            <a:fillRect/>
          </a:stretch>
        </p:blipFill>
        <p:spPr>
          <a:xfrm>
            <a:off x="614500" y="1396875"/>
            <a:ext cx="7165527" cy="3436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The Team</a:t>
            </a:r>
            <a:endParaRPr/>
          </a:p>
        </p:txBody>
      </p:sp>
      <p:sp>
        <p:nvSpPr>
          <p:cNvPr id="158" name="Google Shape;158;p2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59" name="Google Shape;159;p24"/>
          <p:cNvSpPr txBox="1"/>
          <p:nvPr/>
        </p:nvSpPr>
        <p:spPr>
          <a:xfrm>
            <a:off x="555050" y="1415400"/>
            <a:ext cx="6457200" cy="31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chemeClr val="lt1"/>
                </a:solidFill>
              </a:rPr>
              <a:t>Program Leads:</a:t>
            </a:r>
            <a:endParaRPr sz="1700">
              <a:solidFill>
                <a:schemeClr val="lt1"/>
              </a:solidFill>
            </a:endParaRPr>
          </a:p>
          <a:p>
            <a:pPr indent="457200" lvl="0" marL="457200" rtl="0" algn="l">
              <a:lnSpc>
                <a:spcPct val="115000"/>
              </a:lnSpc>
              <a:spcBef>
                <a:spcPts val="0"/>
              </a:spcBef>
              <a:spcAft>
                <a:spcPts val="0"/>
              </a:spcAft>
              <a:buNone/>
            </a:pPr>
            <a:r>
              <a:t/>
            </a:r>
            <a:endParaRPr sz="1700">
              <a:solidFill>
                <a:schemeClr val="lt1"/>
              </a:solidFill>
            </a:endParaRPr>
          </a:p>
          <a:p>
            <a:pPr indent="-336550" lvl="0" marL="457200" rtl="0" algn="l">
              <a:lnSpc>
                <a:spcPct val="115000"/>
              </a:lnSpc>
              <a:spcBef>
                <a:spcPts val="0"/>
              </a:spcBef>
              <a:spcAft>
                <a:spcPts val="0"/>
              </a:spcAft>
              <a:buClr>
                <a:schemeClr val="lt1"/>
              </a:buClr>
              <a:buSzPts val="1700"/>
              <a:buChar char="●"/>
            </a:pPr>
            <a:r>
              <a:rPr lang="en" sz="1700">
                <a:solidFill>
                  <a:schemeClr val="lt1"/>
                </a:solidFill>
              </a:rPr>
              <a:t>Malcolm Evans</a:t>
            </a:r>
            <a:endParaRPr sz="1700">
              <a:solidFill>
                <a:schemeClr val="lt1"/>
              </a:solidFill>
            </a:endParaRPr>
          </a:p>
          <a:p>
            <a:pPr indent="-336550" lvl="0" marL="457200" rtl="0" algn="l">
              <a:lnSpc>
                <a:spcPct val="115000"/>
              </a:lnSpc>
              <a:spcBef>
                <a:spcPts val="0"/>
              </a:spcBef>
              <a:spcAft>
                <a:spcPts val="0"/>
              </a:spcAft>
              <a:buClr>
                <a:schemeClr val="lt1"/>
              </a:buClr>
              <a:buSzPts val="1700"/>
              <a:buChar char="●"/>
            </a:pPr>
            <a:r>
              <a:rPr lang="en" sz="1700">
                <a:solidFill>
                  <a:schemeClr val="lt1"/>
                </a:solidFill>
              </a:rPr>
              <a:t>Lauralyn Clawson</a:t>
            </a:r>
            <a:endParaRPr sz="1700">
              <a:solidFill>
                <a:schemeClr val="lt1"/>
              </a:solidFill>
            </a:endParaRPr>
          </a:p>
          <a:p>
            <a:pPr indent="-336550" lvl="0" marL="457200" rtl="0" algn="l">
              <a:lnSpc>
                <a:spcPct val="115000"/>
              </a:lnSpc>
              <a:spcBef>
                <a:spcPts val="0"/>
              </a:spcBef>
              <a:spcAft>
                <a:spcPts val="0"/>
              </a:spcAft>
              <a:buClr>
                <a:schemeClr val="lt1"/>
              </a:buClr>
              <a:buSzPts val="1700"/>
              <a:buChar char="●"/>
            </a:pPr>
            <a:r>
              <a:rPr lang="en" sz="1700">
                <a:solidFill>
                  <a:schemeClr val="lt1"/>
                </a:solidFill>
              </a:rPr>
              <a:t>Upside Down Consulting: Camille Kerr &amp; Maru Bautista</a:t>
            </a:r>
            <a:endParaRPr sz="1700">
              <a:solidFill>
                <a:schemeClr val="lt1"/>
              </a:solidFill>
            </a:endParaRPr>
          </a:p>
          <a:p>
            <a:pPr indent="0" lvl="0" marL="0" rtl="0" algn="l">
              <a:lnSpc>
                <a:spcPct val="115000"/>
              </a:lnSpc>
              <a:spcBef>
                <a:spcPts val="0"/>
              </a:spcBef>
              <a:spcAft>
                <a:spcPts val="0"/>
              </a:spcAft>
              <a:buNone/>
            </a:pPr>
            <a:r>
              <a:rPr lang="en" sz="1700">
                <a:solidFill>
                  <a:schemeClr val="lt1"/>
                </a:solidFill>
              </a:rPr>
              <a:t>	</a:t>
            </a:r>
            <a:endParaRPr sz="1700">
              <a:solidFill>
                <a:schemeClr val="lt1"/>
              </a:solidFill>
            </a:endParaRPr>
          </a:p>
          <a:p>
            <a:pPr indent="0" lvl="0" marL="0" rtl="0" algn="l">
              <a:lnSpc>
                <a:spcPct val="115000"/>
              </a:lnSpc>
              <a:spcBef>
                <a:spcPts val="0"/>
              </a:spcBef>
              <a:spcAft>
                <a:spcPts val="0"/>
              </a:spcAft>
              <a:buNone/>
            </a:pPr>
            <a:r>
              <a:rPr lang="en" sz="1700">
                <a:solidFill>
                  <a:schemeClr val="lt1"/>
                </a:solidFill>
              </a:rPr>
              <a:t>Program Support:</a:t>
            </a:r>
            <a:endParaRPr sz="1700">
              <a:solidFill>
                <a:schemeClr val="lt1"/>
              </a:solidFill>
            </a:endParaRPr>
          </a:p>
          <a:p>
            <a:pPr indent="-336550" lvl="0" marL="457200" rtl="0" algn="l">
              <a:lnSpc>
                <a:spcPct val="115000"/>
              </a:lnSpc>
              <a:spcBef>
                <a:spcPts val="0"/>
              </a:spcBef>
              <a:spcAft>
                <a:spcPts val="0"/>
              </a:spcAft>
              <a:buClr>
                <a:schemeClr val="lt1"/>
              </a:buClr>
              <a:buSzPts val="1700"/>
              <a:buChar char="●"/>
            </a:pPr>
            <a:r>
              <a:rPr lang="en" sz="1700">
                <a:solidFill>
                  <a:schemeClr val="lt1"/>
                </a:solidFill>
              </a:rPr>
              <a:t>Mykele Deville, Program Coordinator</a:t>
            </a:r>
            <a:endParaRPr sz="1700">
              <a:solidFill>
                <a:schemeClr val="lt1"/>
              </a:solidFill>
            </a:endParaRPr>
          </a:p>
          <a:p>
            <a:pPr indent="-336550" lvl="0" marL="457200" rtl="0" algn="l">
              <a:lnSpc>
                <a:spcPct val="115000"/>
              </a:lnSpc>
              <a:spcBef>
                <a:spcPts val="0"/>
              </a:spcBef>
              <a:spcAft>
                <a:spcPts val="0"/>
              </a:spcAft>
              <a:buClr>
                <a:schemeClr val="lt1"/>
              </a:buClr>
              <a:buSzPts val="1700"/>
              <a:buChar char="●"/>
            </a:pPr>
            <a:r>
              <a:rPr lang="en" sz="1700">
                <a:solidFill>
                  <a:schemeClr val="lt1"/>
                </a:solidFill>
              </a:rPr>
              <a:t>Farm Team (Darion, Anthony, Siobhan, Alyssa, Gabe)</a:t>
            </a:r>
            <a:endParaRPr sz="1700">
              <a:solidFill>
                <a:schemeClr val="lt1"/>
              </a:solidFill>
            </a:endParaRPr>
          </a:p>
          <a:p>
            <a:pPr indent="0" lvl="0" marL="0" rtl="0" algn="l">
              <a:spcBef>
                <a:spcPts val="0"/>
              </a:spcBef>
              <a:spcAft>
                <a:spcPts val="0"/>
              </a:spcAft>
              <a:buNone/>
            </a:pPr>
            <a:r>
              <a:t/>
            </a:r>
            <a:endParaRPr sz="2600">
              <a:solidFill>
                <a:schemeClr val="lt1"/>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ybalt template">
  <a:themeElements>
    <a:clrScheme name="Custom 347">
      <a:dk1>
        <a:srgbClr val="1A1135"/>
      </a:dk1>
      <a:lt1>
        <a:srgbClr val="FFFFFF"/>
      </a:lt1>
      <a:dk2>
        <a:srgbClr val="6A6185"/>
      </a:dk2>
      <a:lt2>
        <a:srgbClr val="F1F0F3"/>
      </a:lt2>
      <a:accent1>
        <a:srgbClr val="82998F"/>
      </a:accent1>
      <a:accent2>
        <a:srgbClr val="6DBE50"/>
      </a:accent2>
      <a:accent3>
        <a:srgbClr val="1D4433"/>
      </a:accent3>
      <a:accent4>
        <a:srgbClr val="BD2A35"/>
      </a:accent4>
      <a:accent5>
        <a:srgbClr val="BF9000"/>
      </a:accent5>
      <a:accent6>
        <a:srgbClr val="0B5394"/>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