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6858000" cx="9144000"/>
  <p:notesSz cx="6858000" cy="9144000"/>
  <p:embeddedFontLst>
    <p:embeddedFont>
      <p:font typeface="Garamond"/>
      <p:regular r:id="rId26"/>
      <p:bold r:id="rId27"/>
      <p:italic r:id="rId28"/>
      <p:boldItalic r:id="rId29"/>
    </p:embeddedFont>
    <p:embeddedFont>
      <p:font typeface="Helvetica Neue"/>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Garamond-regular.fntdata"/><Relationship Id="rId25" Type="http://schemas.openxmlformats.org/officeDocument/2006/relationships/slide" Target="slides/slide21.xml"/><Relationship Id="rId28" Type="http://schemas.openxmlformats.org/officeDocument/2006/relationships/font" Target="fonts/Garamond-italic.fntdata"/><Relationship Id="rId27" Type="http://schemas.openxmlformats.org/officeDocument/2006/relationships/font" Target="fonts/Garamond-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Garamond-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HelveticaNeue-bold.fntdata"/><Relationship Id="rId30" Type="http://schemas.openxmlformats.org/officeDocument/2006/relationships/font" Target="fonts/HelveticaNeue-regular.fntdata"/><Relationship Id="rId11" Type="http://schemas.openxmlformats.org/officeDocument/2006/relationships/slide" Target="slides/slide7.xml"/><Relationship Id="rId33" Type="http://schemas.openxmlformats.org/officeDocument/2006/relationships/font" Target="fonts/HelveticaNeue-boldItalic.fntdata"/><Relationship Id="rId10" Type="http://schemas.openxmlformats.org/officeDocument/2006/relationships/slide" Target="slides/slide6.xml"/><Relationship Id="rId32" Type="http://schemas.openxmlformats.org/officeDocument/2006/relationships/font" Target="fonts/HelveticaNeue-italic.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1pPr>
            <a:lvl2pPr indent="-228600" lvl="1" marL="914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2pPr>
            <a:lvl3pPr indent="-228600" lvl="2" marL="1371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3pPr>
            <a:lvl4pPr indent="-228600" lvl="3" marL="1828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4pPr>
            <a:lvl5pPr indent="-228600" lvl="4" marL="22860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5pPr>
            <a:lvl6pPr indent="-228600" lvl="5" marL="2743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6pPr>
            <a:lvl7pPr indent="-228600" lvl="6" marL="3200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7pPr>
            <a:lvl8pPr indent="-228600" lvl="7" marL="3657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8pPr>
            <a:lvl9pPr indent="-228600" lvl="8" marL="4114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 name="Shape 20"/>
        <p:cNvGrpSpPr/>
        <p:nvPr/>
      </p:nvGrpSpPr>
      <p:grpSpPr>
        <a:xfrm>
          <a:off x="0" y="0"/>
          <a:ext cx="0" cy="0"/>
          <a:chOff x="0" y="0"/>
          <a:chExt cx="0" cy="0"/>
        </a:xfrm>
      </p:grpSpPr>
      <p:sp>
        <p:nvSpPr>
          <p:cNvPr id="21" name="Google Shape;2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 name="Google Shape;22;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latin typeface="Calibri"/>
                <a:ea typeface="Calibri"/>
                <a:cs typeface="Calibri"/>
                <a:sym typeface="Calibri"/>
              </a:rPr>
              <a:t>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5" name="Google Shape;85;p1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latin typeface="Calibri"/>
                <a:ea typeface="Calibri"/>
                <a:cs typeface="Calibri"/>
                <a:sym typeface="Calibri"/>
              </a:rPr>
              <a:t>Limited partnerships (LPs) and limited liability partnerships (LLPs) are two other organizational options for two or more people who plan to maintain a business for profit.  Some jurisdictions only allow those who are licensed to practice in certain professions, such as law or accounting, to be eligible for the LLP structure.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2" name="Google Shape;92;p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80000"/>
              </a:lnSpc>
              <a:spcBef>
                <a:spcPts val="0"/>
              </a:spcBef>
              <a:spcAft>
                <a:spcPts val="0"/>
              </a:spcAft>
              <a:buNone/>
            </a:pPr>
            <a:r>
              <a:rPr b="0" i="0" lang="en-US" sz="1200" u="none" cap="none" strike="noStrike">
                <a:latin typeface="Calibri"/>
                <a:ea typeface="Calibri"/>
                <a:cs typeface="Calibri"/>
                <a:sym typeface="Calibri"/>
              </a:rPr>
              <a:t>An LLC is similar to a corporation in some ways while similar to a general partnership or a sole proprietorship in other ways. An LLC is considered a type of unincorporated association, not a corporation, even though it is a business entity. Similar to a corporation, though, owners have limited personal liability for the debts and actions of the LLC.  Other features of LLCs are more like a partnership, including the benefit of pass-through taxation and greater management flexibility in allocating profits.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92db7af63c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92db7af63c_0_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9d8f11f722_0_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9d8f11f722_0_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1" name="Google Shape;111;p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80000"/>
              </a:lnSpc>
              <a:spcBef>
                <a:spcPts val="0"/>
              </a:spcBef>
              <a:spcAft>
                <a:spcPts val="0"/>
              </a:spcAft>
              <a:buNone/>
            </a:pPr>
            <a:r>
              <a:rPr b="0" i="0" lang="en-US" sz="1200" u="none" cap="none" strike="noStrike">
                <a:latin typeface="Calibri"/>
                <a:ea typeface="Calibri"/>
                <a:cs typeface="Calibri"/>
                <a:sym typeface="Calibri"/>
              </a:rPr>
              <a:t>A corporation is a legal entity that is separate and independent from the people who own or run the corporation.  This means that the corporation itself, not the shareholders that own it, is held legally liable for the actions and debts incurred by the business.  As a corporation, it has privileges such as the ability to enter into contracts but it also has certain responsibilities such as the payment of taxes.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9" name="Google Shape;119;p1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80000"/>
              </a:lnSpc>
              <a:spcBef>
                <a:spcPts val="0"/>
              </a:spcBef>
              <a:spcAft>
                <a:spcPts val="0"/>
              </a:spcAft>
              <a:buNone/>
            </a:pPr>
            <a:r>
              <a:rPr b="0" i="0" lang="en-US" sz="900" u="none" cap="none" strike="noStrike">
                <a:latin typeface="Calibri"/>
                <a:ea typeface="Calibri"/>
                <a:cs typeface="Calibri"/>
                <a:sym typeface="Calibri"/>
              </a:rPr>
              <a:t>The C-corporation, also known as a “regular corporation,” is the most common form of business entity for larger companies. Remember, unlike sole proprietorships and partnerships, corporations are separate and distinct from their owners in the eyes of the law. As a separate entity, corporations have several distinguishing characteristics including limited liability, easy transferability of shares (this is, ownership), and perpetual existence. Corporations also have a centralized management which may be different persons from the owners.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6" name="Google Shape;126;p1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80000"/>
              </a:lnSpc>
              <a:spcBef>
                <a:spcPts val="0"/>
              </a:spcBef>
              <a:spcAft>
                <a:spcPts val="0"/>
              </a:spcAft>
              <a:buNone/>
            </a:pPr>
            <a:r>
              <a:rPr b="0" i="0" lang="en-US" sz="1200" u="none" cap="none" strike="noStrike">
                <a:latin typeface="Calibri"/>
                <a:ea typeface="Calibri"/>
                <a:cs typeface="Calibri"/>
                <a:sym typeface="Calibri"/>
              </a:rPr>
              <a:t>An S-corporation is a regular corporation that has elected "S-corporation" tax status. Forming an S-corporation lets you enjoy the limited liability of a corporate shareholder but you pay income taxes as if you were a sole proprietor or a partner.</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3" name="Google Shape;133;p1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80000"/>
              </a:lnSpc>
              <a:spcBef>
                <a:spcPts val="0"/>
              </a:spcBef>
              <a:spcAft>
                <a:spcPts val="0"/>
              </a:spcAft>
              <a:buNone/>
            </a:pPr>
            <a:r>
              <a:rPr lang="en-US" sz="1100">
                <a:latin typeface="Calibri"/>
                <a:ea typeface="Calibri"/>
                <a:cs typeface="Calibri"/>
                <a:sym typeface="Calibri"/>
              </a:rPr>
              <a:t>Writing a business plan is the best first step in determining your business’s organizational structure. Your business plan will describe factors including:</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Market</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Sales volume</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Management structure</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Location</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Marketing strategies</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Financing</a:t>
            </a:r>
            <a:endParaRPr sz="1200">
              <a:latin typeface="Calibri"/>
              <a:ea typeface="Calibri"/>
              <a:cs typeface="Calibri"/>
              <a:sym typeface="Calibri"/>
            </a:endParaRPr>
          </a:p>
          <a:p>
            <a:pPr indent="0" lvl="0" marL="0" rtl="0" algn="l">
              <a:lnSpc>
                <a:spcPct val="80000"/>
              </a:lnSpc>
              <a:spcBef>
                <a:spcPts val="300"/>
              </a:spcBef>
              <a:spcAft>
                <a:spcPts val="0"/>
              </a:spcAft>
              <a:buNone/>
            </a:pPr>
            <a:r>
              <a:rPr lang="en-US" sz="1100">
                <a:latin typeface="Calibri"/>
                <a:ea typeface="Calibri"/>
                <a:cs typeface="Calibri"/>
                <a:sym typeface="Calibri"/>
              </a:rPr>
              <a:t> </a:t>
            </a:r>
            <a:endParaRPr sz="1200">
              <a:latin typeface="Calibri"/>
              <a:ea typeface="Calibri"/>
              <a:cs typeface="Calibri"/>
              <a:sym typeface="Calibri"/>
            </a:endParaRPr>
          </a:p>
          <a:p>
            <a:pPr indent="0" lvl="0" marL="0" rtl="0" algn="l">
              <a:lnSpc>
                <a:spcPct val="80000"/>
              </a:lnSpc>
              <a:spcBef>
                <a:spcPts val="300"/>
              </a:spcBef>
              <a:spcAft>
                <a:spcPts val="0"/>
              </a:spcAft>
              <a:buNone/>
            </a:pPr>
            <a:r>
              <a:rPr lang="en-US" sz="1100">
                <a:latin typeface="Calibri"/>
                <a:ea typeface="Calibri"/>
                <a:cs typeface="Calibri"/>
                <a:sym typeface="Calibri"/>
              </a:rPr>
              <a:t>In addition, here are some of questions to answer before deciding on a structure:</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Who will own the business?</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Who else is involved with the business? Is this a partnership?</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Who will manage the business?</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Does your product or service carry significant liability risk?</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How much financing does your business require?</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Will you have outside investors?</a:t>
            </a:r>
            <a:endParaRPr sz="1200">
              <a:latin typeface="Calibri"/>
              <a:ea typeface="Calibri"/>
              <a:cs typeface="Calibri"/>
              <a:sym typeface="Calibri"/>
            </a:endParaRPr>
          </a:p>
          <a:p>
            <a:pPr indent="-69850" lvl="0" marL="0" rtl="0" algn="l">
              <a:lnSpc>
                <a:spcPct val="80000"/>
              </a:lnSpc>
              <a:spcBef>
                <a:spcPts val="300"/>
              </a:spcBef>
              <a:spcAft>
                <a:spcPts val="0"/>
              </a:spcAft>
              <a:buSzPts val="1100"/>
              <a:buFont typeface="Calibri"/>
              <a:buChar char="•"/>
            </a:pPr>
            <a:r>
              <a:rPr lang="en-US" sz="1100">
                <a:latin typeface="Calibri"/>
                <a:ea typeface="Calibri"/>
                <a:cs typeface="Calibri"/>
                <a:sym typeface="Calibri"/>
              </a:rPr>
              <a:t>What is the sales growth potential?</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9" name="Google Shape;139;p1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latin typeface="Calibri"/>
                <a:ea typeface="Calibri"/>
                <a:cs typeface="Calibri"/>
                <a:sym typeface="Calibri"/>
              </a:rPr>
              <a:t>Which organizational type will be right for you and your new business?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 name="Shape 29"/>
        <p:cNvGrpSpPr/>
        <p:nvPr/>
      </p:nvGrpSpPr>
      <p:grpSpPr>
        <a:xfrm>
          <a:off x="0" y="0"/>
          <a:ext cx="0" cy="0"/>
          <a:chOff x="0" y="0"/>
          <a:chExt cx="0" cy="0"/>
        </a:xfrm>
      </p:grpSpPr>
      <p:sp>
        <p:nvSpPr>
          <p:cNvPr id="30" name="Google Shape;30;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 name="Google Shape;31;p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latin typeface="Calibri"/>
                <a:ea typeface="Calibri"/>
                <a:cs typeface="Calibri"/>
                <a:sym typeface="Calibri"/>
              </a:rPr>
              <a:t>Welcome to the Organizational Types and Considerations for a Small Business training. By taking this training, you are taking an important step to building a better business.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8" name="Google Shape;38;p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lang="en-US" sz="1200">
                <a:latin typeface="Calibri"/>
                <a:ea typeface="Calibri"/>
                <a:cs typeface="Calibri"/>
                <a:sym typeface="Calibri"/>
              </a:rPr>
              <a:t>Identify general characteristics, advantages, and disadvantages of each of these organizational types for small businesses:</a:t>
            </a:r>
            <a:endParaRPr/>
          </a:p>
          <a:p>
            <a:pPr indent="-171450" lvl="0" marL="171450" rtl="0" algn="l">
              <a:lnSpc>
                <a:spcPct val="100000"/>
              </a:lnSpc>
              <a:spcBef>
                <a:spcPts val="400"/>
              </a:spcBef>
              <a:spcAft>
                <a:spcPts val="0"/>
              </a:spcAft>
              <a:buSzPts val="1200"/>
              <a:buFont typeface="Arial"/>
              <a:buChar char="•"/>
            </a:pPr>
            <a:r>
              <a:rPr lang="en-US" sz="1200">
                <a:latin typeface="Calibri"/>
                <a:ea typeface="Calibri"/>
                <a:cs typeface="Calibri"/>
                <a:sym typeface="Calibri"/>
              </a:rPr>
              <a:t>Sole proprietor</a:t>
            </a:r>
            <a:endParaRPr/>
          </a:p>
          <a:p>
            <a:pPr indent="-171450" lvl="0" marL="171450" rtl="0" algn="l">
              <a:lnSpc>
                <a:spcPct val="100000"/>
              </a:lnSpc>
              <a:spcBef>
                <a:spcPts val="400"/>
              </a:spcBef>
              <a:spcAft>
                <a:spcPts val="0"/>
              </a:spcAft>
              <a:buSzPts val="1200"/>
              <a:buFont typeface="Arial"/>
              <a:buChar char="•"/>
            </a:pPr>
            <a:r>
              <a:rPr lang="en-US" sz="1200">
                <a:latin typeface="Calibri"/>
                <a:ea typeface="Calibri"/>
                <a:cs typeface="Calibri"/>
                <a:sym typeface="Calibri"/>
              </a:rPr>
              <a:t>Partnerships (both general and limited)</a:t>
            </a:r>
            <a:endParaRPr/>
          </a:p>
          <a:p>
            <a:pPr indent="-171450" lvl="0" marL="171450" rtl="0" algn="l">
              <a:lnSpc>
                <a:spcPct val="100000"/>
              </a:lnSpc>
              <a:spcBef>
                <a:spcPts val="400"/>
              </a:spcBef>
              <a:spcAft>
                <a:spcPts val="0"/>
              </a:spcAft>
              <a:buSzPts val="1200"/>
              <a:buFont typeface="Arial"/>
              <a:buChar char="•"/>
            </a:pPr>
            <a:r>
              <a:rPr lang="en-US" sz="1200">
                <a:latin typeface="Calibri"/>
                <a:ea typeface="Calibri"/>
                <a:cs typeface="Calibri"/>
                <a:sym typeface="Calibri"/>
              </a:rPr>
              <a:t>Limited liability company (LLC)</a:t>
            </a:r>
            <a:endParaRPr/>
          </a:p>
          <a:p>
            <a:pPr indent="-171450" lvl="0" marL="171450" rtl="0" algn="l">
              <a:lnSpc>
                <a:spcPct val="100000"/>
              </a:lnSpc>
              <a:spcBef>
                <a:spcPts val="400"/>
              </a:spcBef>
              <a:spcAft>
                <a:spcPts val="0"/>
              </a:spcAft>
              <a:buSzPts val="1200"/>
              <a:buFont typeface="Arial"/>
              <a:buChar char="•"/>
            </a:pPr>
            <a:r>
              <a:rPr lang="en-US" sz="1200">
                <a:latin typeface="Calibri"/>
                <a:ea typeface="Calibri"/>
                <a:cs typeface="Calibri"/>
                <a:sym typeface="Calibri"/>
              </a:rPr>
              <a:t>C-corporation</a:t>
            </a:r>
            <a:endParaRPr/>
          </a:p>
          <a:p>
            <a:pPr indent="-171450" lvl="0" marL="171450" rtl="0" algn="l">
              <a:lnSpc>
                <a:spcPct val="100000"/>
              </a:lnSpc>
              <a:spcBef>
                <a:spcPts val="400"/>
              </a:spcBef>
              <a:spcAft>
                <a:spcPts val="0"/>
              </a:spcAft>
              <a:buSzPts val="1200"/>
              <a:buFont typeface="Arial"/>
              <a:buChar char="•"/>
            </a:pPr>
            <a:r>
              <a:rPr lang="en-US" sz="1200">
                <a:latin typeface="Calibri"/>
                <a:ea typeface="Calibri"/>
                <a:cs typeface="Calibri"/>
                <a:sym typeface="Calibri"/>
              </a:rPr>
              <a:t>S-corporation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 name="Google Shape;44;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1" name="Google Shape;51;p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None/>
            </a:pPr>
            <a:r>
              <a:rPr lang="en-US" sz="1100">
                <a:latin typeface="Calibri"/>
                <a:ea typeface="Calibri"/>
                <a:cs typeface="Calibri"/>
                <a:sym typeface="Calibri"/>
              </a:rPr>
              <a:t>The organizational type you choose for your business, sometimes called a “legal structure,” can impact your taxes and salary. Some common organizational types are:</a:t>
            </a:r>
            <a:endParaRPr/>
          </a:p>
          <a:p>
            <a:pPr indent="-171450" lvl="0" marL="171450" rtl="0" algn="l">
              <a:lnSpc>
                <a:spcPct val="90000"/>
              </a:lnSpc>
              <a:spcBef>
                <a:spcPts val="300"/>
              </a:spcBef>
              <a:spcAft>
                <a:spcPts val="0"/>
              </a:spcAft>
              <a:buSzPts val="1100"/>
              <a:buFont typeface="Arial"/>
              <a:buChar char="•"/>
            </a:pPr>
            <a:r>
              <a:rPr lang="en-US" sz="1100">
                <a:latin typeface="Calibri"/>
                <a:ea typeface="Calibri"/>
                <a:cs typeface="Calibri"/>
                <a:sym typeface="Calibri"/>
              </a:rPr>
              <a:t>Sole proprietorship</a:t>
            </a:r>
            <a:endParaRPr/>
          </a:p>
          <a:p>
            <a:pPr indent="-171450" lvl="0" marL="171450" rtl="0" algn="l">
              <a:lnSpc>
                <a:spcPct val="90000"/>
              </a:lnSpc>
              <a:spcBef>
                <a:spcPts val="300"/>
              </a:spcBef>
              <a:spcAft>
                <a:spcPts val="0"/>
              </a:spcAft>
              <a:buSzPts val="1100"/>
              <a:buFont typeface="Arial"/>
              <a:buChar char="•"/>
            </a:pPr>
            <a:r>
              <a:rPr lang="en-US" sz="1100">
                <a:latin typeface="Calibri"/>
                <a:ea typeface="Calibri"/>
                <a:cs typeface="Calibri"/>
                <a:sym typeface="Calibri"/>
              </a:rPr>
              <a:t>Partnership (general partnership, limited partnership and limited liability partnership)</a:t>
            </a:r>
            <a:endParaRPr/>
          </a:p>
          <a:p>
            <a:pPr indent="-171450" lvl="0" marL="171450" rtl="0" algn="l">
              <a:lnSpc>
                <a:spcPct val="90000"/>
              </a:lnSpc>
              <a:spcBef>
                <a:spcPts val="300"/>
              </a:spcBef>
              <a:spcAft>
                <a:spcPts val="0"/>
              </a:spcAft>
              <a:buSzPts val="1100"/>
              <a:buFont typeface="Arial"/>
              <a:buChar char="•"/>
            </a:pPr>
            <a:r>
              <a:rPr lang="en-US" sz="1100">
                <a:latin typeface="Calibri"/>
                <a:ea typeface="Calibri"/>
                <a:cs typeface="Calibri"/>
                <a:sym typeface="Calibri"/>
              </a:rPr>
              <a:t>Limited liability company (LLC)</a:t>
            </a:r>
            <a:endParaRPr/>
          </a:p>
          <a:p>
            <a:pPr indent="-171450" lvl="0" marL="171450" rtl="0" algn="l">
              <a:lnSpc>
                <a:spcPct val="90000"/>
              </a:lnSpc>
              <a:spcBef>
                <a:spcPts val="300"/>
              </a:spcBef>
              <a:spcAft>
                <a:spcPts val="0"/>
              </a:spcAft>
              <a:buSzPts val="1100"/>
              <a:buFont typeface="Arial"/>
              <a:buChar char="•"/>
            </a:pPr>
            <a:r>
              <a:rPr lang="en-US" sz="1100">
                <a:latin typeface="Calibri"/>
                <a:ea typeface="Calibri"/>
                <a:cs typeface="Calibri"/>
                <a:sym typeface="Calibri"/>
              </a:rPr>
              <a:t>C-corporation</a:t>
            </a:r>
            <a:endParaRPr/>
          </a:p>
          <a:p>
            <a:pPr indent="-171450" lvl="0" marL="171450" rtl="0" algn="l">
              <a:lnSpc>
                <a:spcPct val="90000"/>
              </a:lnSpc>
              <a:spcBef>
                <a:spcPts val="300"/>
              </a:spcBef>
              <a:spcAft>
                <a:spcPts val="0"/>
              </a:spcAft>
              <a:buSzPts val="1100"/>
              <a:buFont typeface="Arial"/>
              <a:buChar char="•"/>
            </a:pPr>
            <a:r>
              <a:rPr lang="en-US" sz="1100">
                <a:latin typeface="Calibri"/>
                <a:ea typeface="Calibri"/>
                <a:cs typeface="Calibri"/>
                <a:sym typeface="Calibri"/>
              </a:rPr>
              <a:t>S-corporation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8" name="Google Shape;58;p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None/>
            </a:pPr>
            <a:r>
              <a:rPr lang="en-US" sz="1100">
                <a:latin typeface="Calibri"/>
                <a:ea typeface="Calibri"/>
                <a:cs typeface="Calibri"/>
                <a:sym typeface="Calibri"/>
              </a:rPr>
              <a:t>As a business owner, you should match a legal structure to your business considering these five factors:</a:t>
            </a:r>
            <a:endParaRPr sz="1200">
              <a:latin typeface="Calibri"/>
              <a:ea typeface="Calibri"/>
              <a:cs typeface="Calibri"/>
              <a:sym typeface="Calibri"/>
            </a:endParaRPr>
          </a:p>
          <a:p>
            <a:pPr indent="-69850" lvl="0" marL="0" rtl="0" algn="l">
              <a:lnSpc>
                <a:spcPct val="90000"/>
              </a:lnSpc>
              <a:spcBef>
                <a:spcPts val="300"/>
              </a:spcBef>
              <a:spcAft>
                <a:spcPts val="0"/>
              </a:spcAft>
              <a:buSzPts val="1100"/>
              <a:buFont typeface="Calibri"/>
              <a:buChar char="•"/>
            </a:pPr>
            <a:r>
              <a:rPr lang="en-US" sz="1100">
                <a:latin typeface="Calibri"/>
                <a:ea typeface="Calibri"/>
                <a:cs typeface="Calibri"/>
                <a:sym typeface="Calibri"/>
              </a:rPr>
              <a:t>Taxation</a:t>
            </a:r>
            <a:endParaRPr sz="1200">
              <a:latin typeface="Calibri"/>
              <a:ea typeface="Calibri"/>
              <a:cs typeface="Calibri"/>
              <a:sym typeface="Calibri"/>
            </a:endParaRPr>
          </a:p>
          <a:p>
            <a:pPr indent="-69850" lvl="0" marL="0" rtl="0" algn="l">
              <a:lnSpc>
                <a:spcPct val="90000"/>
              </a:lnSpc>
              <a:spcBef>
                <a:spcPts val="300"/>
              </a:spcBef>
              <a:spcAft>
                <a:spcPts val="0"/>
              </a:spcAft>
              <a:buSzPts val="1100"/>
              <a:buFont typeface="Calibri"/>
              <a:buChar char="•"/>
            </a:pPr>
            <a:r>
              <a:rPr lang="en-US" sz="1100">
                <a:latin typeface="Calibri"/>
                <a:ea typeface="Calibri"/>
                <a:cs typeface="Calibri"/>
                <a:sym typeface="Calibri"/>
              </a:rPr>
              <a:t>Liability and risk</a:t>
            </a:r>
            <a:endParaRPr sz="1200">
              <a:latin typeface="Calibri"/>
              <a:ea typeface="Calibri"/>
              <a:cs typeface="Calibri"/>
              <a:sym typeface="Calibri"/>
            </a:endParaRPr>
          </a:p>
          <a:p>
            <a:pPr indent="-69850" lvl="0" marL="0" rtl="0" algn="l">
              <a:lnSpc>
                <a:spcPct val="90000"/>
              </a:lnSpc>
              <a:spcBef>
                <a:spcPts val="300"/>
              </a:spcBef>
              <a:spcAft>
                <a:spcPts val="0"/>
              </a:spcAft>
              <a:buSzPts val="1100"/>
              <a:buFont typeface="Calibri"/>
              <a:buChar char="•"/>
            </a:pPr>
            <a:r>
              <a:rPr lang="en-US" sz="1100">
                <a:latin typeface="Calibri"/>
                <a:ea typeface="Calibri"/>
                <a:cs typeface="Calibri"/>
                <a:sym typeface="Calibri"/>
              </a:rPr>
              <a:t>Management</a:t>
            </a:r>
            <a:endParaRPr sz="1200">
              <a:latin typeface="Calibri"/>
              <a:ea typeface="Calibri"/>
              <a:cs typeface="Calibri"/>
              <a:sym typeface="Calibri"/>
            </a:endParaRPr>
          </a:p>
          <a:p>
            <a:pPr indent="-69850" lvl="0" marL="0" rtl="0" algn="l">
              <a:lnSpc>
                <a:spcPct val="90000"/>
              </a:lnSpc>
              <a:spcBef>
                <a:spcPts val="300"/>
              </a:spcBef>
              <a:spcAft>
                <a:spcPts val="0"/>
              </a:spcAft>
              <a:buSzPts val="1100"/>
              <a:buFont typeface="Calibri"/>
              <a:buChar char="•"/>
            </a:pPr>
            <a:r>
              <a:rPr lang="en-US" sz="1100">
                <a:latin typeface="Calibri"/>
                <a:ea typeface="Calibri"/>
                <a:cs typeface="Calibri"/>
                <a:sym typeface="Calibri"/>
              </a:rPr>
              <a:t>Continuity and transferability</a:t>
            </a:r>
            <a:endParaRPr sz="1200">
              <a:latin typeface="Calibri"/>
              <a:ea typeface="Calibri"/>
              <a:cs typeface="Calibri"/>
              <a:sym typeface="Calibri"/>
            </a:endParaRPr>
          </a:p>
          <a:p>
            <a:pPr indent="-69850" lvl="0" marL="0" rtl="0" algn="l">
              <a:lnSpc>
                <a:spcPct val="90000"/>
              </a:lnSpc>
              <a:spcBef>
                <a:spcPts val="300"/>
              </a:spcBef>
              <a:spcAft>
                <a:spcPts val="0"/>
              </a:spcAft>
              <a:buSzPts val="1100"/>
              <a:buFont typeface="Calibri"/>
              <a:buChar char="•"/>
            </a:pPr>
            <a:r>
              <a:rPr lang="en-US" sz="1100">
                <a:latin typeface="Calibri"/>
                <a:ea typeface="Calibri"/>
                <a:cs typeface="Calibri"/>
                <a:sym typeface="Calibri"/>
              </a:rPr>
              <a:t>Expense and formality</a:t>
            </a:r>
            <a:endParaRPr sz="1200">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64" name="Google Shape;64;p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latin typeface="Calibri"/>
                <a:ea typeface="Calibri"/>
                <a:cs typeface="Calibri"/>
                <a:sym typeface="Calibri"/>
              </a:rPr>
              <a:t>Which organizational factors have the most impact on your business?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1" name="Google Shape;71;p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lang="en-US" sz="1000">
                <a:latin typeface="Calibri"/>
                <a:ea typeface="Calibri"/>
                <a:cs typeface="Calibri"/>
                <a:sym typeface="Calibri"/>
              </a:rPr>
              <a:t>A sole proprietorship is a type of business entity that is owned and run by one individual and in which there is no legal distinction between the owner and the business. In other words, the business is one and the same as the owner.  </a:t>
            </a:r>
            <a:endParaRPr/>
          </a:p>
          <a:p>
            <a:pPr indent="0" lvl="0" marL="0" rtl="0" algn="l">
              <a:lnSpc>
                <a:spcPct val="100000"/>
              </a:lnSpc>
              <a:spcBef>
                <a:spcPts val="300"/>
              </a:spcBef>
              <a:spcAft>
                <a:spcPts val="0"/>
              </a:spcAft>
              <a:buNone/>
            </a:pPr>
            <a:r>
              <a:rPr lang="en-US" sz="1000">
                <a:latin typeface="Calibri"/>
                <a:ea typeface="Calibri"/>
                <a:cs typeface="Calibri"/>
                <a:sym typeface="Calibri"/>
              </a:rPr>
              <a:t>Taxation: A sole proprietorship has pass-through taxation. The business itself does not file a tax return; rather, the income (or loss) passes through and is reported on the owner's personal tax return. Sole proprietors often need to make quarterly estimated tax payments.</a:t>
            </a:r>
            <a:endParaRPr/>
          </a:p>
          <a:p>
            <a:pPr indent="0" lvl="0" marL="0" rtl="0" algn="l">
              <a:lnSpc>
                <a:spcPct val="100000"/>
              </a:lnSpc>
              <a:spcBef>
                <a:spcPts val="300"/>
              </a:spcBef>
              <a:spcAft>
                <a:spcPts val="0"/>
              </a:spcAft>
              <a:buNone/>
            </a:pPr>
            <a:r>
              <a:rPr lang="en-US" sz="1000">
                <a:latin typeface="Calibri"/>
                <a:ea typeface="Calibri"/>
                <a:cs typeface="Calibri"/>
                <a:sym typeface="Calibri"/>
              </a:rPr>
              <a:t>Liability and Risk: The owner of a sole proprietorship has unlimited personal liability for any liabilities incurred by the business.  You can manage much of this risk with insurance and sound contracts.</a:t>
            </a:r>
            <a:endParaRPr sz="1200">
              <a:latin typeface="Calibri"/>
              <a:ea typeface="Calibri"/>
              <a:cs typeface="Calibri"/>
              <a:sym typeface="Calibri"/>
            </a:endParaRPr>
          </a:p>
          <a:p>
            <a:pPr indent="0" lvl="0" marL="0" rtl="0" algn="l">
              <a:lnSpc>
                <a:spcPct val="100000"/>
              </a:lnSpc>
              <a:spcBef>
                <a:spcPts val="300"/>
              </a:spcBef>
              <a:spcAft>
                <a:spcPts val="0"/>
              </a:spcAft>
              <a:buNone/>
            </a:pPr>
            <a:r>
              <a:rPr lang="en-US" sz="1000">
                <a:latin typeface="Calibri"/>
                <a:ea typeface="Calibri"/>
                <a:cs typeface="Calibri"/>
                <a:sym typeface="Calibri"/>
              </a:rPr>
              <a:t>Management: Control of a sole proprietorship belongs entirely to the owner, who also assumes the full risk of the business.</a:t>
            </a:r>
            <a:endParaRPr sz="1200">
              <a:latin typeface="Calibri"/>
              <a:ea typeface="Calibri"/>
              <a:cs typeface="Calibri"/>
              <a:sym typeface="Calibri"/>
            </a:endParaRPr>
          </a:p>
          <a:p>
            <a:pPr indent="0" lvl="0" marL="0" rtl="0" algn="l">
              <a:lnSpc>
                <a:spcPct val="100000"/>
              </a:lnSpc>
              <a:spcBef>
                <a:spcPts val="300"/>
              </a:spcBef>
              <a:spcAft>
                <a:spcPts val="0"/>
              </a:spcAft>
              <a:buNone/>
            </a:pPr>
            <a:r>
              <a:rPr lang="en-US" sz="1000">
                <a:latin typeface="Calibri"/>
                <a:ea typeface="Calibri"/>
                <a:cs typeface="Calibri"/>
                <a:sym typeface="Calibri"/>
              </a:rPr>
              <a:t>Continuity and Transferability: A sole proprietorship lasts as long as the owner is alive and operating the business or until the business is sold. The owner can also sell business assets as well as transfer the business to a family member, usually through the estate planning process.</a:t>
            </a:r>
            <a:endParaRPr sz="1200">
              <a:latin typeface="Calibri"/>
              <a:ea typeface="Calibri"/>
              <a:cs typeface="Calibri"/>
              <a:sym typeface="Calibri"/>
            </a:endParaRPr>
          </a:p>
          <a:p>
            <a:pPr indent="0" lvl="0" marL="0" rtl="0" algn="l">
              <a:lnSpc>
                <a:spcPct val="100000"/>
              </a:lnSpc>
              <a:spcBef>
                <a:spcPts val="300"/>
              </a:spcBef>
              <a:spcAft>
                <a:spcPts val="0"/>
              </a:spcAft>
              <a:buNone/>
            </a:pPr>
            <a:r>
              <a:rPr lang="en-US" sz="1000">
                <a:latin typeface="Calibri"/>
                <a:ea typeface="Calibri"/>
                <a:cs typeface="Calibri"/>
                <a:sym typeface="Calibri"/>
              </a:rPr>
              <a:t>Expense and Formality: The sole proprietorship is the simplest way of doing business. The costs to create a sole proprietorship are very low and very little formality is required. A sole proprietorship may be an appropriate form of business for many small and start-up business ventures.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8" name="Google Shape;78;p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latin typeface="Calibri"/>
                <a:ea typeface="Calibri"/>
                <a:cs typeface="Calibri"/>
                <a:sym typeface="Calibri"/>
              </a:rPr>
              <a:t>A general partnership is an association between two or more people in business seeking a profit. Like a sole proprietorship, partnerships have pass-through taxation and owners are personally liable for the debts of the business. General partnerships can be created with little formality, but because more than one person is involved, a written contract stipulating the terms of the partnership, called a “partnership agreement,” should be created.</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0" name="Shape 10"/>
        <p:cNvGrpSpPr/>
        <p:nvPr/>
      </p:nvGrpSpPr>
      <p:grpSpPr>
        <a:xfrm>
          <a:off x="0" y="0"/>
          <a:ext cx="0" cy="0"/>
          <a:chOff x="0" y="0"/>
          <a:chExt cx="0" cy="0"/>
        </a:xfrm>
      </p:grpSpPr>
      <p:sp>
        <p:nvSpPr>
          <p:cNvPr id="11" name="Google Shape;11;p2"/>
          <p:cNvSpPr txBox="1"/>
          <p:nvPr>
            <p:ph type="title"/>
          </p:nvPr>
        </p:nvSpPr>
        <p:spPr>
          <a:xfrm>
            <a:off x="685800" y="1844675"/>
            <a:ext cx="7772400" cy="2041525"/>
          </a:xfrm>
          <a:prstGeom prst="rect">
            <a:avLst/>
          </a:prstGeom>
          <a:noFill/>
          <a:ln>
            <a:noFill/>
          </a:ln>
        </p:spPr>
        <p:txBody>
          <a:bodyPr anchorCtr="0" anchor="ctr" bIns="45700" lIns="45700" spcFirstLastPara="1" rIns="45700"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2" name="Google Shape;12;p2"/>
          <p:cNvSpPr txBox="1"/>
          <p:nvPr>
            <p:ph idx="1" type="body"/>
          </p:nvPr>
        </p:nvSpPr>
        <p:spPr>
          <a:xfrm>
            <a:off x="1371600" y="3886200"/>
            <a:ext cx="6400800" cy="2971800"/>
          </a:xfrm>
          <a:prstGeom prst="rect">
            <a:avLst/>
          </a:prstGeom>
          <a:noFill/>
          <a:ln>
            <a:noFill/>
          </a:ln>
        </p:spPr>
        <p:txBody>
          <a:bodyPr anchorCtr="0" anchor="t" bIns="45700" lIns="45700" spcFirstLastPara="1" rIns="45700" wrap="square" tIns="45700">
            <a:noAutofit/>
          </a:bodyPr>
          <a:lstStyle>
            <a:lvl1pPr indent="-228600" lvl="0" marL="457200" algn="ctr">
              <a:spcBef>
                <a:spcPts val="700"/>
              </a:spcBef>
              <a:spcAft>
                <a:spcPts val="0"/>
              </a:spcAft>
              <a:buSzPts val="1400"/>
              <a:buNone/>
              <a:defRPr/>
            </a:lvl1pPr>
            <a:lvl2pPr indent="-228600" lvl="1" marL="914400" algn="ctr">
              <a:spcBef>
                <a:spcPts val="700"/>
              </a:spcBef>
              <a:spcAft>
                <a:spcPts val="0"/>
              </a:spcAft>
              <a:buSzPts val="1400"/>
              <a:buNone/>
              <a:defRPr/>
            </a:lvl2pPr>
            <a:lvl3pPr indent="-228600" lvl="2" marL="1371600" algn="ctr">
              <a:spcBef>
                <a:spcPts val="700"/>
              </a:spcBef>
              <a:spcAft>
                <a:spcPts val="0"/>
              </a:spcAft>
              <a:buSzPts val="1400"/>
              <a:buNone/>
              <a:defRPr/>
            </a:lvl3pPr>
            <a:lvl4pPr indent="-228600" lvl="3" marL="1828800" algn="ctr">
              <a:spcBef>
                <a:spcPts val="700"/>
              </a:spcBef>
              <a:spcAft>
                <a:spcPts val="0"/>
              </a:spcAft>
              <a:buSzPts val="1400"/>
              <a:buNone/>
              <a:defRPr/>
            </a:lvl4pPr>
            <a:lvl5pPr indent="-228600" lvl="4" marL="2286000" algn="ctr">
              <a:spcBef>
                <a:spcPts val="700"/>
              </a:spcBef>
              <a:spcAft>
                <a:spcPts val="0"/>
              </a:spcAft>
              <a:buSzPts val="1400"/>
              <a:buNone/>
              <a:defRPr/>
            </a:lvl5pPr>
            <a:lvl6pPr indent="-228600" lvl="5" marL="2743200" algn="ctr">
              <a:spcBef>
                <a:spcPts val="700"/>
              </a:spcBef>
              <a:spcAft>
                <a:spcPts val="0"/>
              </a:spcAft>
              <a:buSzPts val="1400"/>
              <a:buNone/>
              <a:defRPr/>
            </a:lvl6pPr>
            <a:lvl7pPr indent="-228600" lvl="6" marL="3200400" algn="ctr">
              <a:spcBef>
                <a:spcPts val="700"/>
              </a:spcBef>
              <a:spcAft>
                <a:spcPts val="0"/>
              </a:spcAft>
              <a:buSzPts val="1400"/>
              <a:buNone/>
              <a:defRPr/>
            </a:lvl7pPr>
            <a:lvl8pPr indent="-228600" lvl="7" marL="3657600" algn="ctr">
              <a:spcBef>
                <a:spcPts val="700"/>
              </a:spcBef>
              <a:spcAft>
                <a:spcPts val="0"/>
              </a:spcAft>
              <a:buSzPts val="1400"/>
              <a:buNone/>
              <a:defRPr/>
            </a:lvl8pPr>
            <a:lvl9pPr indent="-228600" lvl="8" marL="4114800" algn="ctr">
              <a:spcBef>
                <a:spcPts val="700"/>
              </a:spcBef>
              <a:spcAft>
                <a:spcPts val="0"/>
              </a:spcAft>
              <a:buSzPts val="1400"/>
              <a:buNone/>
              <a:defRPr/>
            </a:lvl9pPr>
          </a:lstStyle>
          <a:p/>
        </p:txBody>
      </p:sp>
      <p:sp>
        <p:nvSpPr>
          <p:cNvPr id="13" name="Google Shape;13;p2"/>
          <p:cNvSpPr txBox="1"/>
          <p:nvPr>
            <p:ph idx="12" type="sldNum"/>
          </p:nvPr>
        </p:nvSpPr>
        <p:spPr>
          <a:xfrm>
            <a:off x="6553200" y="6414760"/>
            <a:ext cx="2133600" cy="248305"/>
          </a:xfrm>
          <a:prstGeom prst="rect">
            <a:avLst/>
          </a:prstGeom>
          <a:noFill/>
          <a:ln>
            <a:noFill/>
          </a:ln>
        </p:spPr>
        <p:txBody>
          <a:bodyPr anchorCtr="0" anchor="ctr" bIns="45700" lIns="45700" spcFirstLastPara="1" rIns="45700" wrap="square" tIns="45700">
            <a:spAutoFit/>
          </a:bodyPr>
          <a:lstStyle>
            <a:lvl1pPr indent="0" lvl="0" marL="0" algn="r">
              <a:spcBef>
                <a:spcPts val="0"/>
              </a:spcBef>
              <a:buNone/>
              <a:defRPr sz="1200">
                <a:solidFill>
                  <a:srgbClr val="898989"/>
                </a:solidFill>
              </a:defRPr>
            </a:lvl1pPr>
            <a:lvl2pPr indent="0" lvl="1" marL="0" algn="r">
              <a:spcBef>
                <a:spcPts val="0"/>
              </a:spcBef>
              <a:buNone/>
              <a:defRPr sz="1200">
                <a:solidFill>
                  <a:srgbClr val="898989"/>
                </a:solidFill>
              </a:defRPr>
            </a:lvl2pPr>
            <a:lvl3pPr indent="0" lvl="2" marL="0" algn="r">
              <a:spcBef>
                <a:spcPts val="0"/>
              </a:spcBef>
              <a:buNone/>
              <a:defRPr sz="1200">
                <a:solidFill>
                  <a:srgbClr val="898989"/>
                </a:solidFill>
              </a:defRPr>
            </a:lvl3pPr>
            <a:lvl4pPr indent="0" lvl="3" marL="0" algn="r">
              <a:spcBef>
                <a:spcPts val="0"/>
              </a:spcBef>
              <a:buNone/>
              <a:defRPr sz="1200">
                <a:solidFill>
                  <a:srgbClr val="898989"/>
                </a:solidFill>
              </a:defRPr>
            </a:lvl4pPr>
            <a:lvl5pPr indent="0" lvl="4" marL="0" algn="r">
              <a:spcBef>
                <a:spcPts val="0"/>
              </a:spcBef>
              <a:buNone/>
              <a:defRPr sz="1200">
                <a:solidFill>
                  <a:srgbClr val="898989"/>
                </a:solidFill>
              </a:defRPr>
            </a:lvl5pPr>
            <a:lvl6pPr indent="0" lvl="5" marL="0" algn="r">
              <a:spcBef>
                <a:spcPts val="0"/>
              </a:spcBef>
              <a:buNone/>
              <a:defRPr sz="1200">
                <a:solidFill>
                  <a:srgbClr val="898989"/>
                </a:solidFill>
              </a:defRPr>
            </a:lvl6pPr>
            <a:lvl7pPr indent="0" lvl="6" marL="0" algn="r">
              <a:spcBef>
                <a:spcPts val="0"/>
              </a:spcBef>
              <a:buNone/>
              <a:defRPr sz="1200">
                <a:solidFill>
                  <a:srgbClr val="898989"/>
                </a:solidFill>
              </a:defRPr>
            </a:lvl7pPr>
            <a:lvl8pPr indent="0" lvl="7" marL="0" algn="r">
              <a:spcBef>
                <a:spcPts val="0"/>
              </a:spcBef>
              <a:buNone/>
              <a:defRPr sz="1200">
                <a:solidFill>
                  <a:srgbClr val="898989"/>
                </a:solidFill>
              </a:defRPr>
            </a:lvl8pPr>
            <a:lvl9pPr indent="0" lvl="8" marL="0" algn="r">
              <a:spcBef>
                <a:spcPts val="0"/>
              </a:spcBef>
              <a:buNone/>
              <a:defRPr sz="1200">
                <a:solidFill>
                  <a:srgbClr val="898989"/>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p:cSld name="Title and Content">
    <p:spTree>
      <p:nvGrpSpPr>
        <p:cNvPr id="14" name="Shape 14"/>
        <p:cNvGrpSpPr/>
        <p:nvPr/>
      </p:nvGrpSpPr>
      <p:grpSpPr>
        <a:xfrm>
          <a:off x="0" y="0"/>
          <a:ext cx="0" cy="0"/>
          <a:chOff x="0" y="0"/>
          <a:chExt cx="0" cy="0"/>
        </a:xfrm>
      </p:grpSpPr>
      <p:pic>
        <p:nvPicPr>
          <p:cNvPr descr="C:\Users\ryan aller\Documents\My Dropbox\DRC\FDIC Finals\Final Package\SOURCE\PPT Template Images\pages_bkdg_sbasm.jpg" id="15" name="Google Shape;15;p3"/>
          <p:cNvPicPr preferRelativeResize="0"/>
          <p:nvPr/>
        </p:nvPicPr>
        <p:blipFill rotWithShape="1">
          <a:blip r:embed="rId2">
            <a:alphaModFix/>
          </a:blip>
          <a:srcRect b="0" l="0" r="0" t="0"/>
          <a:stretch/>
        </p:blipFill>
        <p:spPr>
          <a:xfrm>
            <a:off x="0" y="0"/>
            <a:ext cx="9163050" cy="6877050"/>
          </a:xfrm>
          <a:prstGeom prst="rect">
            <a:avLst/>
          </a:prstGeom>
          <a:noFill/>
          <a:ln>
            <a:noFill/>
          </a:ln>
        </p:spPr>
      </p:pic>
      <p:sp>
        <p:nvSpPr>
          <p:cNvPr id="16" name="Google Shape;16;p3"/>
          <p:cNvSpPr/>
          <p:nvPr/>
        </p:nvSpPr>
        <p:spPr>
          <a:xfrm>
            <a:off x="4191000" y="6400800"/>
            <a:ext cx="4267200" cy="207899"/>
          </a:xfrm>
          <a:prstGeom prst="rect">
            <a:avLst/>
          </a:prstGeom>
          <a:noFill/>
          <a:ln>
            <a:noFill/>
          </a:ln>
        </p:spPr>
        <p:txBody>
          <a:bodyPr anchorCtr="0" anchor="t" bIns="45700" lIns="45700" spcFirstLastPara="1" rIns="45700" wrap="square" tIns="45700">
            <a:noAutofit/>
          </a:bodyPr>
          <a:lstStyle/>
          <a:p>
            <a:pPr indent="0" lvl="0" marL="0" marR="0" rtl="0" algn="r">
              <a:spcBef>
                <a:spcPts val="0"/>
              </a:spcBef>
              <a:spcAft>
                <a:spcPts val="0"/>
              </a:spcAft>
              <a:buNone/>
            </a:pPr>
            <a:r>
              <a:rPr b="0" i="0" lang="en-US" sz="1000" u="none" cap="none" strike="noStrike">
                <a:solidFill>
                  <a:srgbClr val="FFFFFF"/>
                </a:solidFill>
                <a:latin typeface="Helvetica Neue"/>
                <a:ea typeface="Helvetica Neue"/>
                <a:cs typeface="Helvetica Neue"/>
                <a:sym typeface="Helvetica Neue"/>
              </a:rPr>
              <a:t>ORGANIZATIONAL TYPES </a:t>
            </a:r>
            <a:r>
              <a:rPr b="0" i="0" lang="en-US" sz="1000" u="none" cap="none" strike="noStrike">
                <a:solidFill>
                  <a:srgbClr val="132F5A"/>
                </a:solidFill>
                <a:latin typeface="Helvetica Neue"/>
                <a:ea typeface="Helvetica Neue"/>
                <a:cs typeface="Helvetica Neue"/>
                <a:sym typeface="Helvetica Neue"/>
              </a:rPr>
              <a:t>and CONSIDERATIONS</a:t>
            </a:r>
            <a:endParaRPr/>
          </a:p>
        </p:txBody>
      </p:sp>
      <p:sp>
        <p:nvSpPr>
          <p:cNvPr id="17" name="Google Shape;17;p3"/>
          <p:cNvSpPr/>
          <p:nvPr/>
        </p:nvSpPr>
        <p:spPr>
          <a:xfrm>
            <a:off x="8305800" y="6400800"/>
            <a:ext cx="381000" cy="207899"/>
          </a:xfrm>
          <a:prstGeom prst="rect">
            <a:avLst/>
          </a:prstGeom>
          <a:noFill/>
          <a:ln>
            <a:noFill/>
          </a:ln>
        </p:spPr>
        <p:txBody>
          <a:bodyPr anchorCtr="0" anchor="t" bIns="45700" lIns="45700" spcFirstLastPara="1" rIns="45700" wrap="square" tIns="45700">
            <a:noAutofit/>
          </a:bodyPr>
          <a:lstStyle/>
          <a:p>
            <a:pPr indent="0" lvl="0" marL="0" marR="0" rtl="0" algn="r">
              <a:spcBef>
                <a:spcPts val="0"/>
              </a:spcBef>
              <a:spcAft>
                <a:spcPts val="0"/>
              </a:spcAft>
              <a:buNone/>
            </a:pPr>
            <a:r>
              <a:rPr b="0" i="0" lang="en-US" sz="1000" u="none" cap="none" strike="noStrike">
                <a:solidFill>
                  <a:srgbClr val="132F5A"/>
                </a:solidFill>
                <a:latin typeface="Helvetica Neue"/>
                <a:ea typeface="Helvetica Neue"/>
                <a:cs typeface="Helvetica Neue"/>
                <a:sym typeface="Helvetica Neue"/>
              </a:rPr>
              <a:t>‹#›</a:t>
            </a:r>
            <a:endParaRPr/>
          </a:p>
        </p:txBody>
      </p:sp>
      <p:sp>
        <p:nvSpPr>
          <p:cNvPr id="18" name="Google Shape;18;p3"/>
          <p:cNvSpPr txBox="1"/>
          <p:nvPr>
            <p:ph type="title"/>
          </p:nvPr>
        </p:nvSpPr>
        <p:spPr>
          <a:xfrm>
            <a:off x="457200" y="381000"/>
            <a:ext cx="8229600" cy="609601"/>
          </a:xfrm>
          <a:prstGeom prst="rect">
            <a:avLst/>
          </a:prstGeom>
          <a:noFill/>
          <a:ln>
            <a:noFill/>
          </a:ln>
        </p:spPr>
        <p:txBody>
          <a:bodyPr anchorCtr="0" anchor="t" bIns="45700" lIns="45700" spcFirstLastPara="1" rIns="45700" wrap="square" tIns="45700">
            <a:noAutofit/>
          </a:bodyPr>
          <a:lstStyle>
            <a:lvl1pPr lvl="0" algn="l">
              <a:spcBef>
                <a:spcPts val="0"/>
              </a:spcBef>
              <a:spcAft>
                <a:spcPts val="0"/>
              </a:spcAft>
              <a:buSzPts val="1400"/>
              <a:buNone/>
              <a:defRPr sz="3600">
                <a:solidFill>
                  <a:srgbClr val="C1961C"/>
                </a:solidFill>
                <a:latin typeface="Helvetica Neue"/>
                <a:ea typeface="Helvetica Neue"/>
                <a:cs typeface="Helvetica Neue"/>
                <a:sym typeface="Helvetica Neu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9" name="Google Shape;19;p3"/>
          <p:cNvSpPr txBox="1"/>
          <p:nvPr>
            <p:ph idx="1" type="body"/>
          </p:nvPr>
        </p:nvSpPr>
        <p:spPr>
          <a:xfrm>
            <a:off x="457200" y="990600"/>
            <a:ext cx="8229600" cy="4267201"/>
          </a:xfrm>
          <a:prstGeom prst="rect">
            <a:avLst/>
          </a:prstGeom>
          <a:noFill/>
          <a:ln>
            <a:noFill/>
          </a:ln>
        </p:spPr>
        <p:txBody>
          <a:bodyPr anchorCtr="0" anchor="t" bIns="45700" lIns="45700" spcFirstLastPara="1" rIns="45700" wrap="square" tIns="45700">
            <a:noAutofit/>
          </a:bodyPr>
          <a:lstStyle>
            <a:lvl1pPr indent="-419100" lvl="0" marL="457200" algn="l">
              <a:spcBef>
                <a:spcPts val="700"/>
              </a:spcBef>
              <a:spcAft>
                <a:spcPts val="0"/>
              </a:spcAft>
              <a:buClr>
                <a:srgbClr val="132F5A"/>
              </a:buClr>
              <a:buSzPts val="3000"/>
              <a:buFont typeface="Arial"/>
              <a:buChar char="•"/>
              <a:defRPr sz="3000">
                <a:solidFill>
                  <a:srgbClr val="132F5A"/>
                </a:solidFill>
                <a:latin typeface="Helvetica Neue"/>
                <a:ea typeface="Helvetica Neue"/>
                <a:cs typeface="Helvetica Neue"/>
                <a:sym typeface="Helvetica Neue"/>
              </a:defRPr>
            </a:lvl1pPr>
            <a:lvl2pPr indent="-419100" lvl="1" marL="914400" algn="l">
              <a:spcBef>
                <a:spcPts val="700"/>
              </a:spcBef>
              <a:spcAft>
                <a:spcPts val="0"/>
              </a:spcAft>
              <a:buClr>
                <a:srgbClr val="132F5A"/>
              </a:buClr>
              <a:buSzPts val="3000"/>
              <a:buFont typeface="Arial"/>
              <a:buChar char="•"/>
              <a:defRPr sz="3000">
                <a:solidFill>
                  <a:srgbClr val="132F5A"/>
                </a:solidFill>
                <a:latin typeface="Helvetica Neue"/>
                <a:ea typeface="Helvetica Neue"/>
                <a:cs typeface="Helvetica Neue"/>
                <a:sym typeface="Helvetica Neue"/>
              </a:defRPr>
            </a:lvl2pPr>
            <a:lvl3pPr indent="-419100" lvl="2" marL="1371600" algn="l">
              <a:spcBef>
                <a:spcPts val="700"/>
              </a:spcBef>
              <a:spcAft>
                <a:spcPts val="0"/>
              </a:spcAft>
              <a:buClr>
                <a:srgbClr val="132F5A"/>
              </a:buClr>
              <a:buSzPts val="3000"/>
              <a:buFont typeface="Arial"/>
              <a:buChar char="•"/>
              <a:defRPr sz="3000">
                <a:solidFill>
                  <a:srgbClr val="132F5A"/>
                </a:solidFill>
                <a:latin typeface="Helvetica Neue"/>
                <a:ea typeface="Helvetica Neue"/>
                <a:cs typeface="Helvetica Neue"/>
                <a:sym typeface="Helvetica Neue"/>
              </a:defRPr>
            </a:lvl3pPr>
            <a:lvl4pPr indent="-419100" lvl="3" marL="1828800" algn="l">
              <a:spcBef>
                <a:spcPts val="700"/>
              </a:spcBef>
              <a:spcAft>
                <a:spcPts val="0"/>
              </a:spcAft>
              <a:buClr>
                <a:srgbClr val="132F5A"/>
              </a:buClr>
              <a:buSzPts val="3000"/>
              <a:buFont typeface="Arial"/>
              <a:buChar char="–"/>
              <a:defRPr sz="3000">
                <a:solidFill>
                  <a:srgbClr val="132F5A"/>
                </a:solidFill>
                <a:latin typeface="Helvetica Neue"/>
                <a:ea typeface="Helvetica Neue"/>
                <a:cs typeface="Helvetica Neue"/>
                <a:sym typeface="Helvetica Neue"/>
              </a:defRPr>
            </a:lvl4pPr>
            <a:lvl5pPr indent="-419100" lvl="4" marL="2286000" algn="l">
              <a:spcBef>
                <a:spcPts val="700"/>
              </a:spcBef>
              <a:spcAft>
                <a:spcPts val="0"/>
              </a:spcAft>
              <a:buClr>
                <a:srgbClr val="132F5A"/>
              </a:buClr>
              <a:buSzPts val="3000"/>
              <a:buFont typeface="Arial"/>
              <a:buChar char="»"/>
              <a:defRPr sz="3000">
                <a:solidFill>
                  <a:srgbClr val="132F5A"/>
                </a:solidFill>
                <a:latin typeface="Helvetica Neue"/>
                <a:ea typeface="Helvetica Neue"/>
                <a:cs typeface="Helvetica Neue"/>
                <a:sym typeface="Helvetica Neue"/>
              </a:defRPr>
            </a:lvl5pPr>
            <a:lvl6pPr indent="-228600" lvl="5" marL="2743200" algn="ctr">
              <a:spcBef>
                <a:spcPts val="700"/>
              </a:spcBef>
              <a:spcAft>
                <a:spcPts val="0"/>
              </a:spcAft>
              <a:buSzPts val="1400"/>
              <a:buNone/>
              <a:defRPr/>
            </a:lvl6pPr>
            <a:lvl7pPr indent="-228600" lvl="6" marL="3200400" algn="ctr">
              <a:spcBef>
                <a:spcPts val="700"/>
              </a:spcBef>
              <a:spcAft>
                <a:spcPts val="0"/>
              </a:spcAft>
              <a:buSzPts val="1400"/>
              <a:buNone/>
              <a:defRPr/>
            </a:lvl7pPr>
            <a:lvl8pPr indent="-228600" lvl="7" marL="3657600" algn="ctr">
              <a:spcBef>
                <a:spcPts val="700"/>
              </a:spcBef>
              <a:spcAft>
                <a:spcPts val="0"/>
              </a:spcAft>
              <a:buSzPts val="1400"/>
              <a:buNone/>
              <a:defRPr/>
            </a:lvl8pPr>
            <a:lvl9pPr indent="-228600" lvl="8" marL="4114800" algn="ctr">
              <a:spcBef>
                <a:spcPts val="70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pic>
        <p:nvPicPr>
          <p:cNvPr descr="C:\Users\ryan aller\Documents\My Dropbox\DRC\FDIC Finals\Final Package\SOURCE\PPT Template Images\title_bkdg_sbasm.jpg" id="6" name="Google Shape;6;p1"/>
          <p:cNvPicPr preferRelativeResize="0"/>
          <p:nvPr/>
        </p:nvPicPr>
        <p:blipFill rotWithShape="1">
          <a:blip r:embed="rId1">
            <a:alphaModFix/>
          </a:blip>
          <a:srcRect b="0" l="0" r="0" t="0"/>
          <a:stretch/>
        </p:blipFill>
        <p:spPr>
          <a:xfrm>
            <a:off x="-19050" y="0"/>
            <a:ext cx="9163050" cy="6877050"/>
          </a:xfrm>
          <a:prstGeom prst="rect">
            <a:avLst/>
          </a:prstGeom>
          <a:noFill/>
          <a:ln>
            <a:noFill/>
          </a:ln>
        </p:spPr>
      </p:pic>
      <p:sp>
        <p:nvSpPr>
          <p:cNvPr id="7" name="Google Shape;7;p1"/>
          <p:cNvSpPr txBox="1"/>
          <p:nvPr>
            <p:ph type="title"/>
          </p:nvPr>
        </p:nvSpPr>
        <p:spPr>
          <a:xfrm>
            <a:off x="685800" y="1844675"/>
            <a:ext cx="7772400" cy="2041525"/>
          </a:xfrm>
          <a:prstGeom prst="rect">
            <a:avLst/>
          </a:prstGeom>
          <a:noFill/>
          <a:ln>
            <a:noFill/>
          </a:ln>
        </p:spPr>
        <p:txBody>
          <a:bodyPr anchorCtr="0" anchor="ctr" bIns="45700" lIns="45700" spcFirstLastPara="1" rIns="45700" wrap="square" tIns="45700">
            <a:noAutofit/>
          </a:bodyPr>
          <a:lstStyle>
            <a:lvl1pPr lvl="0" marR="0" rtl="0" algn="ctr">
              <a:spcBef>
                <a:spcPts val="0"/>
              </a:spcBef>
              <a:spcAft>
                <a:spcPts val="0"/>
              </a:spcAft>
              <a:buSzPts val="1400"/>
              <a:buNone/>
              <a:defRPr b="0" i="0" sz="4400" u="none" cap="none" strike="noStrike">
                <a:latin typeface="Calibri"/>
                <a:ea typeface="Calibri"/>
                <a:cs typeface="Calibri"/>
                <a:sym typeface="Calibri"/>
              </a:defRPr>
            </a:lvl1pPr>
            <a:lvl2pPr lvl="1" marR="0" rtl="0" algn="ctr">
              <a:spcBef>
                <a:spcPts val="0"/>
              </a:spcBef>
              <a:spcAft>
                <a:spcPts val="0"/>
              </a:spcAft>
              <a:buSzPts val="1400"/>
              <a:buNone/>
              <a:defRPr b="0" i="0" sz="4400" u="none" cap="none" strike="noStrike">
                <a:latin typeface="Calibri"/>
                <a:ea typeface="Calibri"/>
                <a:cs typeface="Calibri"/>
                <a:sym typeface="Calibri"/>
              </a:defRPr>
            </a:lvl2pPr>
            <a:lvl3pPr lvl="2" marR="0" rtl="0" algn="ctr">
              <a:spcBef>
                <a:spcPts val="0"/>
              </a:spcBef>
              <a:spcAft>
                <a:spcPts val="0"/>
              </a:spcAft>
              <a:buSzPts val="1400"/>
              <a:buNone/>
              <a:defRPr b="0" i="0" sz="4400" u="none" cap="none" strike="noStrike">
                <a:latin typeface="Calibri"/>
                <a:ea typeface="Calibri"/>
                <a:cs typeface="Calibri"/>
                <a:sym typeface="Calibri"/>
              </a:defRPr>
            </a:lvl3pPr>
            <a:lvl4pPr lvl="3" marR="0" rtl="0" algn="ctr">
              <a:spcBef>
                <a:spcPts val="0"/>
              </a:spcBef>
              <a:spcAft>
                <a:spcPts val="0"/>
              </a:spcAft>
              <a:buSzPts val="1400"/>
              <a:buNone/>
              <a:defRPr b="0" i="0" sz="4400" u="none" cap="none" strike="noStrike">
                <a:latin typeface="Calibri"/>
                <a:ea typeface="Calibri"/>
                <a:cs typeface="Calibri"/>
                <a:sym typeface="Calibri"/>
              </a:defRPr>
            </a:lvl4pPr>
            <a:lvl5pPr lvl="4" marR="0" rtl="0" algn="ctr">
              <a:spcBef>
                <a:spcPts val="0"/>
              </a:spcBef>
              <a:spcAft>
                <a:spcPts val="0"/>
              </a:spcAft>
              <a:buSzPts val="1400"/>
              <a:buNone/>
              <a:defRPr b="0" i="0" sz="4400" u="none" cap="none" strike="noStrike">
                <a:latin typeface="Calibri"/>
                <a:ea typeface="Calibri"/>
                <a:cs typeface="Calibri"/>
                <a:sym typeface="Calibri"/>
              </a:defRPr>
            </a:lvl5pPr>
            <a:lvl6pPr lvl="5" marR="0" rtl="0" algn="ctr">
              <a:spcBef>
                <a:spcPts val="0"/>
              </a:spcBef>
              <a:spcAft>
                <a:spcPts val="0"/>
              </a:spcAft>
              <a:buSzPts val="1400"/>
              <a:buNone/>
              <a:defRPr b="0" i="0" sz="4400" u="none" cap="none" strike="noStrike">
                <a:latin typeface="Calibri"/>
                <a:ea typeface="Calibri"/>
                <a:cs typeface="Calibri"/>
                <a:sym typeface="Calibri"/>
              </a:defRPr>
            </a:lvl6pPr>
            <a:lvl7pPr lvl="6" marR="0" rtl="0" algn="ctr">
              <a:spcBef>
                <a:spcPts val="0"/>
              </a:spcBef>
              <a:spcAft>
                <a:spcPts val="0"/>
              </a:spcAft>
              <a:buSzPts val="1400"/>
              <a:buNone/>
              <a:defRPr b="0" i="0" sz="4400" u="none" cap="none" strike="noStrike">
                <a:latin typeface="Calibri"/>
                <a:ea typeface="Calibri"/>
                <a:cs typeface="Calibri"/>
                <a:sym typeface="Calibri"/>
              </a:defRPr>
            </a:lvl7pPr>
            <a:lvl8pPr lvl="7" marR="0" rtl="0" algn="ctr">
              <a:spcBef>
                <a:spcPts val="0"/>
              </a:spcBef>
              <a:spcAft>
                <a:spcPts val="0"/>
              </a:spcAft>
              <a:buSzPts val="1400"/>
              <a:buNone/>
              <a:defRPr b="0" i="0" sz="4400" u="none" cap="none" strike="noStrike">
                <a:latin typeface="Calibri"/>
                <a:ea typeface="Calibri"/>
                <a:cs typeface="Calibri"/>
                <a:sym typeface="Calibri"/>
              </a:defRPr>
            </a:lvl8pPr>
            <a:lvl9pPr lvl="8" marR="0" rtl="0" algn="ctr">
              <a:spcBef>
                <a:spcPts val="0"/>
              </a:spcBef>
              <a:spcAft>
                <a:spcPts val="0"/>
              </a:spcAft>
              <a:buSzPts val="1400"/>
              <a:buNone/>
              <a:defRPr b="0" i="0" sz="4400" u="none" cap="none" strike="noStrike">
                <a:latin typeface="Calibri"/>
                <a:ea typeface="Calibri"/>
                <a:cs typeface="Calibri"/>
                <a:sym typeface="Calibri"/>
              </a:defRPr>
            </a:lvl9pPr>
          </a:lstStyle>
          <a:p/>
        </p:txBody>
      </p:sp>
      <p:sp>
        <p:nvSpPr>
          <p:cNvPr id="8" name="Google Shape;8;p1"/>
          <p:cNvSpPr txBox="1"/>
          <p:nvPr>
            <p:ph idx="1" type="body"/>
          </p:nvPr>
        </p:nvSpPr>
        <p:spPr>
          <a:xfrm>
            <a:off x="1371600" y="3886200"/>
            <a:ext cx="6400800" cy="2971800"/>
          </a:xfrm>
          <a:prstGeom prst="rect">
            <a:avLst/>
          </a:prstGeom>
          <a:noFill/>
          <a:ln>
            <a:noFill/>
          </a:ln>
        </p:spPr>
        <p:txBody>
          <a:bodyPr anchorCtr="0" anchor="t" bIns="45700" lIns="45700" spcFirstLastPara="1" rIns="45700" wrap="square" tIns="45700">
            <a:noAutofit/>
          </a:bodyPr>
          <a:lstStyle>
            <a:lvl1pPr indent="-228600" lvl="0" marL="457200" marR="0" rtl="0" algn="ctr">
              <a:spcBef>
                <a:spcPts val="700"/>
              </a:spcBef>
              <a:spcAft>
                <a:spcPts val="0"/>
              </a:spcAft>
              <a:buSzPts val="1400"/>
              <a:buNone/>
              <a:defRPr b="0" i="0" sz="3200" u="none" cap="none" strike="noStrike">
                <a:solidFill>
                  <a:srgbClr val="888888"/>
                </a:solidFill>
                <a:latin typeface="Calibri"/>
                <a:ea typeface="Calibri"/>
                <a:cs typeface="Calibri"/>
                <a:sym typeface="Calibri"/>
              </a:defRPr>
            </a:lvl1pPr>
            <a:lvl2pPr indent="-228600" lvl="1" marL="914400" marR="0" rtl="0" algn="ctr">
              <a:spcBef>
                <a:spcPts val="700"/>
              </a:spcBef>
              <a:spcAft>
                <a:spcPts val="0"/>
              </a:spcAft>
              <a:buSzPts val="1400"/>
              <a:buNone/>
              <a:defRPr b="0" i="0" sz="3200" u="none" cap="none" strike="noStrike">
                <a:solidFill>
                  <a:srgbClr val="888888"/>
                </a:solidFill>
                <a:latin typeface="Calibri"/>
                <a:ea typeface="Calibri"/>
                <a:cs typeface="Calibri"/>
                <a:sym typeface="Calibri"/>
              </a:defRPr>
            </a:lvl2pPr>
            <a:lvl3pPr indent="-228600" lvl="2" marL="1371600" marR="0" rtl="0" algn="ctr">
              <a:spcBef>
                <a:spcPts val="700"/>
              </a:spcBef>
              <a:spcAft>
                <a:spcPts val="0"/>
              </a:spcAft>
              <a:buSzPts val="1400"/>
              <a:buNone/>
              <a:defRPr b="0" i="0" sz="3200" u="none" cap="none" strike="noStrike">
                <a:solidFill>
                  <a:srgbClr val="888888"/>
                </a:solidFill>
                <a:latin typeface="Calibri"/>
                <a:ea typeface="Calibri"/>
                <a:cs typeface="Calibri"/>
                <a:sym typeface="Calibri"/>
              </a:defRPr>
            </a:lvl3pPr>
            <a:lvl4pPr indent="-228600" lvl="3" marL="1828800" marR="0" rtl="0" algn="ctr">
              <a:spcBef>
                <a:spcPts val="700"/>
              </a:spcBef>
              <a:spcAft>
                <a:spcPts val="0"/>
              </a:spcAft>
              <a:buSzPts val="1400"/>
              <a:buNone/>
              <a:defRPr b="0" i="0" sz="3200" u="none" cap="none" strike="noStrike">
                <a:solidFill>
                  <a:srgbClr val="888888"/>
                </a:solidFill>
                <a:latin typeface="Calibri"/>
                <a:ea typeface="Calibri"/>
                <a:cs typeface="Calibri"/>
                <a:sym typeface="Calibri"/>
              </a:defRPr>
            </a:lvl4pPr>
            <a:lvl5pPr indent="-228600" lvl="4" marL="2286000" marR="0" rtl="0" algn="ctr">
              <a:spcBef>
                <a:spcPts val="700"/>
              </a:spcBef>
              <a:spcAft>
                <a:spcPts val="0"/>
              </a:spcAft>
              <a:buSzPts val="1400"/>
              <a:buNone/>
              <a:defRPr b="0" i="0" sz="3200" u="none" cap="none" strike="noStrike">
                <a:solidFill>
                  <a:srgbClr val="888888"/>
                </a:solidFill>
                <a:latin typeface="Calibri"/>
                <a:ea typeface="Calibri"/>
                <a:cs typeface="Calibri"/>
                <a:sym typeface="Calibri"/>
              </a:defRPr>
            </a:lvl5pPr>
            <a:lvl6pPr indent="-228600" lvl="5" marL="2743200" marR="0" rtl="0" algn="ctr">
              <a:spcBef>
                <a:spcPts val="700"/>
              </a:spcBef>
              <a:spcAft>
                <a:spcPts val="0"/>
              </a:spcAft>
              <a:buSzPts val="1400"/>
              <a:buNone/>
              <a:defRPr b="0" i="0" sz="3200" u="none" cap="none" strike="noStrike">
                <a:solidFill>
                  <a:srgbClr val="888888"/>
                </a:solidFill>
                <a:latin typeface="Calibri"/>
                <a:ea typeface="Calibri"/>
                <a:cs typeface="Calibri"/>
                <a:sym typeface="Calibri"/>
              </a:defRPr>
            </a:lvl6pPr>
            <a:lvl7pPr indent="-228600" lvl="6" marL="3200400" marR="0" rtl="0" algn="ctr">
              <a:spcBef>
                <a:spcPts val="700"/>
              </a:spcBef>
              <a:spcAft>
                <a:spcPts val="0"/>
              </a:spcAft>
              <a:buSzPts val="1400"/>
              <a:buNone/>
              <a:defRPr b="0" i="0" sz="3200" u="none" cap="none" strike="noStrike">
                <a:solidFill>
                  <a:srgbClr val="888888"/>
                </a:solidFill>
                <a:latin typeface="Calibri"/>
                <a:ea typeface="Calibri"/>
                <a:cs typeface="Calibri"/>
                <a:sym typeface="Calibri"/>
              </a:defRPr>
            </a:lvl7pPr>
            <a:lvl8pPr indent="-228600" lvl="7" marL="3657600" marR="0" rtl="0" algn="ctr">
              <a:spcBef>
                <a:spcPts val="700"/>
              </a:spcBef>
              <a:spcAft>
                <a:spcPts val="0"/>
              </a:spcAft>
              <a:buSzPts val="1400"/>
              <a:buNone/>
              <a:defRPr b="0" i="0" sz="3200" u="none" cap="none" strike="noStrike">
                <a:solidFill>
                  <a:srgbClr val="888888"/>
                </a:solidFill>
                <a:latin typeface="Calibri"/>
                <a:ea typeface="Calibri"/>
                <a:cs typeface="Calibri"/>
                <a:sym typeface="Calibri"/>
              </a:defRPr>
            </a:lvl8pPr>
            <a:lvl9pPr indent="-228600" lvl="8" marL="4114800" marR="0" rtl="0" algn="ctr">
              <a:spcBef>
                <a:spcPts val="700"/>
              </a:spcBef>
              <a:spcAft>
                <a:spcPts val="0"/>
              </a:spcAft>
              <a:buSzPts val="1400"/>
              <a:buNone/>
              <a:defRPr b="0" i="0" sz="3200" u="none" cap="none" strike="noStrike">
                <a:solidFill>
                  <a:srgbClr val="888888"/>
                </a:solidFill>
                <a:latin typeface="Calibri"/>
                <a:ea typeface="Calibri"/>
                <a:cs typeface="Calibri"/>
                <a:sym typeface="Calibri"/>
              </a:defRPr>
            </a:lvl9pPr>
          </a:lstStyle>
          <a:p/>
        </p:txBody>
      </p:sp>
      <p:sp>
        <p:nvSpPr>
          <p:cNvPr id="9" name="Google Shape;9;p1"/>
          <p:cNvSpPr txBox="1"/>
          <p:nvPr>
            <p:ph idx="12" type="sldNum"/>
          </p:nvPr>
        </p:nvSpPr>
        <p:spPr>
          <a:xfrm>
            <a:off x="6553200" y="6414760"/>
            <a:ext cx="2133600" cy="248305"/>
          </a:xfrm>
          <a:prstGeom prst="rect">
            <a:avLst/>
          </a:prstGeom>
          <a:noFill/>
          <a:ln>
            <a:noFill/>
          </a:ln>
        </p:spPr>
        <p:txBody>
          <a:bodyPr anchorCtr="0" anchor="ctr" bIns="45700" lIns="45700" spcFirstLastPara="1" rIns="45700" wrap="square" tIns="45700">
            <a:spAutoFit/>
          </a:bodyPr>
          <a:lstStyle>
            <a:lvl1pPr indent="0" lvl="0" marL="0" marR="0" rtl="0" algn="r">
              <a:spcBef>
                <a:spcPts val="0"/>
              </a:spcBef>
              <a:buNone/>
              <a:defRPr b="0" i="0" sz="1200" u="none" cap="none" strike="noStrike">
                <a:solidFill>
                  <a:srgbClr val="898989"/>
                </a:solidFill>
                <a:latin typeface="Calibri"/>
                <a:ea typeface="Calibri"/>
                <a:cs typeface="Calibri"/>
                <a:sym typeface="Calibri"/>
              </a:defRPr>
            </a:lvl1pPr>
            <a:lvl2pPr indent="0" lvl="1" marL="0" marR="0" rtl="0" algn="r">
              <a:spcBef>
                <a:spcPts val="0"/>
              </a:spcBef>
              <a:buNone/>
              <a:defRPr b="0" i="0" sz="1200" u="none" cap="none" strike="noStrike">
                <a:solidFill>
                  <a:srgbClr val="898989"/>
                </a:solidFill>
                <a:latin typeface="Calibri"/>
                <a:ea typeface="Calibri"/>
                <a:cs typeface="Calibri"/>
                <a:sym typeface="Calibri"/>
              </a:defRPr>
            </a:lvl2pPr>
            <a:lvl3pPr indent="0" lvl="2" marL="0" marR="0" rtl="0" algn="r">
              <a:spcBef>
                <a:spcPts val="0"/>
              </a:spcBef>
              <a:buNone/>
              <a:defRPr b="0" i="0" sz="1200" u="none" cap="none" strike="noStrike">
                <a:solidFill>
                  <a:srgbClr val="898989"/>
                </a:solidFill>
                <a:latin typeface="Calibri"/>
                <a:ea typeface="Calibri"/>
                <a:cs typeface="Calibri"/>
                <a:sym typeface="Calibri"/>
              </a:defRPr>
            </a:lvl3pPr>
            <a:lvl4pPr indent="0" lvl="3" marL="0" marR="0" rtl="0" algn="r">
              <a:spcBef>
                <a:spcPts val="0"/>
              </a:spcBef>
              <a:buNone/>
              <a:defRPr b="0" i="0" sz="1200" u="none" cap="none" strike="noStrike">
                <a:solidFill>
                  <a:srgbClr val="898989"/>
                </a:solidFill>
                <a:latin typeface="Calibri"/>
                <a:ea typeface="Calibri"/>
                <a:cs typeface="Calibri"/>
                <a:sym typeface="Calibri"/>
              </a:defRPr>
            </a:lvl4pPr>
            <a:lvl5pPr indent="0" lvl="4" marL="0" marR="0" rtl="0" algn="r">
              <a:spcBef>
                <a:spcPts val="0"/>
              </a:spcBef>
              <a:buNone/>
              <a:defRPr b="0" i="0" sz="1200" u="none" cap="none" strike="noStrike">
                <a:solidFill>
                  <a:srgbClr val="898989"/>
                </a:solidFill>
                <a:latin typeface="Calibri"/>
                <a:ea typeface="Calibri"/>
                <a:cs typeface="Calibri"/>
                <a:sym typeface="Calibri"/>
              </a:defRPr>
            </a:lvl5pPr>
            <a:lvl6pPr indent="0" lvl="5" marL="0" marR="0" rtl="0" algn="r">
              <a:spcBef>
                <a:spcPts val="0"/>
              </a:spcBef>
              <a:buNone/>
              <a:defRPr b="0" i="0" sz="1200" u="none" cap="none" strike="noStrike">
                <a:solidFill>
                  <a:srgbClr val="898989"/>
                </a:solidFill>
                <a:latin typeface="Calibri"/>
                <a:ea typeface="Calibri"/>
                <a:cs typeface="Calibri"/>
                <a:sym typeface="Calibri"/>
              </a:defRPr>
            </a:lvl6pPr>
            <a:lvl7pPr indent="0" lvl="6" marL="0" marR="0" rtl="0" algn="r">
              <a:spcBef>
                <a:spcPts val="0"/>
              </a:spcBef>
              <a:buNone/>
              <a:defRPr b="0" i="0" sz="1200" u="none" cap="none" strike="noStrike">
                <a:solidFill>
                  <a:srgbClr val="898989"/>
                </a:solidFill>
                <a:latin typeface="Calibri"/>
                <a:ea typeface="Calibri"/>
                <a:cs typeface="Calibri"/>
                <a:sym typeface="Calibri"/>
              </a:defRPr>
            </a:lvl7pPr>
            <a:lvl8pPr indent="0" lvl="7" marL="0" marR="0" rtl="0" algn="r">
              <a:spcBef>
                <a:spcPts val="0"/>
              </a:spcBef>
              <a:buNone/>
              <a:defRPr b="0" i="0" sz="1200" u="none" cap="none" strike="noStrike">
                <a:solidFill>
                  <a:srgbClr val="898989"/>
                </a:solidFill>
                <a:latin typeface="Calibri"/>
                <a:ea typeface="Calibri"/>
                <a:cs typeface="Calibri"/>
                <a:sym typeface="Calibri"/>
              </a:defRPr>
            </a:lvl8pPr>
            <a:lvl9pPr indent="0" lvl="8" marL="0" marR="0" rtl="0" algn="r">
              <a:spcBef>
                <a:spcPts val="0"/>
              </a:spcBef>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 name="Shape 23"/>
        <p:cNvGrpSpPr/>
        <p:nvPr/>
      </p:nvGrpSpPr>
      <p:grpSpPr>
        <a:xfrm>
          <a:off x="0" y="0"/>
          <a:ext cx="0" cy="0"/>
          <a:chOff x="0" y="0"/>
          <a:chExt cx="0" cy="0"/>
        </a:xfrm>
      </p:grpSpPr>
      <p:pic>
        <p:nvPicPr>
          <p:cNvPr id="24" name="Google Shape;24;p4"/>
          <p:cNvPicPr preferRelativeResize="0"/>
          <p:nvPr/>
        </p:nvPicPr>
        <p:blipFill rotWithShape="1">
          <a:blip r:embed="rId3">
            <a:alphaModFix/>
          </a:blip>
          <a:srcRect b="0" l="0" r="0" t="0"/>
          <a:stretch/>
        </p:blipFill>
        <p:spPr>
          <a:xfrm>
            <a:off x="4562475" y="381000"/>
            <a:ext cx="4581525" cy="4581525"/>
          </a:xfrm>
          <a:prstGeom prst="rect">
            <a:avLst/>
          </a:prstGeom>
          <a:noFill/>
          <a:ln>
            <a:noFill/>
          </a:ln>
        </p:spPr>
      </p:pic>
      <p:sp>
        <p:nvSpPr>
          <p:cNvPr id="25" name="Google Shape;25;p4"/>
          <p:cNvSpPr/>
          <p:nvPr/>
        </p:nvSpPr>
        <p:spPr>
          <a:xfrm>
            <a:off x="457200" y="2133600"/>
            <a:ext cx="3962400" cy="1143000"/>
          </a:xfrm>
          <a:prstGeom prst="rect">
            <a:avLst/>
          </a:prstGeom>
          <a:solidFill>
            <a:srgbClr val="17375E"/>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b="0" i="0" sz="1800" u="none" cap="none" strike="noStrike">
              <a:latin typeface="Calibri"/>
              <a:ea typeface="Calibri"/>
              <a:cs typeface="Calibri"/>
              <a:sym typeface="Calibri"/>
            </a:endParaRPr>
          </a:p>
        </p:txBody>
      </p:sp>
      <p:sp>
        <p:nvSpPr>
          <p:cNvPr id="26" name="Google Shape;26;p4"/>
          <p:cNvSpPr/>
          <p:nvPr/>
        </p:nvSpPr>
        <p:spPr>
          <a:xfrm>
            <a:off x="76200" y="838200"/>
            <a:ext cx="8915400" cy="557276"/>
          </a:xfrm>
          <a:prstGeom prst="rect">
            <a:avLst/>
          </a:prstGeom>
          <a:noFill/>
          <a:ln>
            <a:noFill/>
          </a:ln>
        </p:spPr>
        <p:txBody>
          <a:bodyPr anchorCtr="0" anchor="t" bIns="45700" lIns="45700" spcFirstLastPara="1" rIns="45700" wrap="square" tIns="45700">
            <a:noAutofit/>
          </a:bodyPr>
          <a:lstStyle/>
          <a:p>
            <a:pPr indent="0" lvl="0" marL="0" marR="0" rtl="0" algn="l">
              <a:spcBef>
                <a:spcPts val="0"/>
              </a:spcBef>
              <a:spcAft>
                <a:spcPts val="0"/>
              </a:spcAft>
              <a:buNone/>
            </a:pPr>
            <a:r>
              <a:rPr b="0" i="0" lang="en-US" sz="4000" u="none" cap="none" strike="noStrike">
                <a:solidFill>
                  <a:srgbClr val="C1961C"/>
                </a:solidFill>
                <a:latin typeface="Helvetica Neue"/>
                <a:ea typeface="Helvetica Neue"/>
                <a:cs typeface="Helvetica Neue"/>
                <a:sym typeface="Helvetica Neue"/>
              </a:rPr>
              <a:t>Organizational Types</a:t>
            </a:r>
            <a:endParaRPr/>
          </a:p>
        </p:txBody>
      </p:sp>
      <p:sp>
        <p:nvSpPr>
          <p:cNvPr id="27" name="Google Shape;27;p4"/>
          <p:cNvSpPr/>
          <p:nvPr/>
        </p:nvSpPr>
        <p:spPr>
          <a:xfrm>
            <a:off x="304800" y="1447800"/>
            <a:ext cx="8610600" cy="557276"/>
          </a:xfrm>
          <a:prstGeom prst="rect">
            <a:avLst/>
          </a:prstGeom>
          <a:noFill/>
          <a:ln>
            <a:noFill/>
          </a:ln>
        </p:spPr>
        <p:txBody>
          <a:bodyPr anchorCtr="0" anchor="t" bIns="45700" lIns="45700" spcFirstLastPara="1" rIns="45700" wrap="square" tIns="45700">
            <a:noAutofit/>
          </a:bodyPr>
          <a:lstStyle/>
          <a:p>
            <a:pPr indent="0" lvl="0" marL="0" marR="0" rtl="0" algn="l">
              <a:spcBef>
                <a:spcPts val="0"/>
              </a:spcBef>
              <a:spcAft>
                <a:spcPts val="0"/>
              </a:spcAft>
              <a:buNone/>
            </a:pPr>
            <a:r>
              <a:rPr b="0" i="0" lang="en-US" sz="4000" u="none" cap="none" strike="noStrike">
                <a:solidFill>
                  <a:srgbClr val="132F5A"/>
                </a:solidFill>
                <a:latin typeface="Helvetica Neue"/>
                <a:ea typeface="Helvetica Neue"/>
                <a:cs typeface="Helvetica Neue"/>
                <a:sym typeface="Helvetica Neue"/>
              </a:rPr>
              <a:t>and Considerations</a:t>
            </a:r>
            <a:endParaRPr/>
          </a:p>
        </p:txBody>
      </p:sp>
      <p:sp>
        <p:nvSpPr>
          <p:cNvPr id="28" name="Google Shape;28;p4"/>
          <p:cNvSpPr/>
          <p:nvPr/>
        </p:nvSpPr>
        <p:spPr>
          <a:xfrm>
            <a:off x="442912" y="2085975"/>
            <a:ext cx="3824289" cy="955040"/>
          </a:xfrm>
          <a:prstGeom prst="rect">
            <a:avLst/>
          </a:prstGeom>
          <a:noFill/>
          <a:ln>
            <a:noFill/>
          </a:ln>
        </p:spPr>
        <p:txBody>
          <a:bodyPr anchorCtr="0" anchor="t" bIns="45700" lIns="45700" spcFirstLastPara="1" rIns="45700" wrap="square" tIns="45700">
            <a:noAutofit/>
          </a:bodyPr>
          <a:lstStyle/>
          <a:p>
            <a:pPr indent="0" lvl="0" marL="0" marR="0" rtl="0" algn="l">
              <a:spcBef>
                <a:spcPts val="0"/>
              </a:spcBef>
              <a:spcAft>
                <a:spcPts val="0"/>
              </a:spcAft>
              <a:buNone/>
            </a:pPr>
            <a:r>
              <a:rPr b="1" i="0" lang="en-US" sz="3000" u="none" cap="small" strike="noStrike">
                <a:solidFill>
                  <a:srgbClr val="FFFFFF"/>
                </a:solidFill>
                <a:latin typeface="Garamond"/>
                <a:ea typeface="Garamond"/>
                <a:cs typeface="Garamond"/>
                <a:sym typeface="Garamond"/>
              </a:rPr>
              <a:t>For a Small Business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3"/>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marR="0" rtl="0" algn="l">
              <a:spcBef>
                <a:spcPts val="0"/>
              </a:spcBef>
              <a:spcAft>
                <a:spcPts val="0"/>
              </a:spcAft>
              <a:buNone/>
            </a:pPr>
            <a:r>
              <a:rPr b="0" i="0" lang="en-US" sz="2304" u="none" cap="none" strike="noStrike">
                <a:solidFill>
                  <a:srgbClr val="C1961C"/>
                </a:solidFill>
                <a:latin typeface="Helvetica Neue"/>
                <a:ea typeface="Helvetica Neue"/>
                <a:cs typeface="Helvetica Neue"/>
                <a:sym typeface="Helvetica Neue"/>
              </a:rPr>
              <a:t>Limited Partnerships and Limited Liability Partnerships</a:t>
            </a:r>
            <a:endParaRPr/>
          </a:p>
        </p:txBody>
      </p:sp>
      <p:sp>
        <p:nvSpPr>
          <p:cNvPr id="88" name="Google Shape;88;p13"/>
          <p:cNvSpPr txBox="1"/>
          <p:nvPr>
            <p:ph idx="1" type="body"/>
          </p:nvPr>
        </p:nvSpPr>
        <p:spPr>
          <a:xfrm>
            <a:off x="457200" y="990600"/>
            <a:ext cx="8686800" cy="52578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Clr>
                <a:srgbClr val="000000"/>
              </a:buClr>
              <a:buSzPts val="3000"/>
              <a:buNone/>
            </a:pPr>
            <a:r>
              <a:t/>
            </a:r>
            <a:endParaRPr sz="3000">
              <a:solidFill>
                <a:srgbClr val="4F81BD"/>
              </a:solidFill>
            </a:endParaRPr>
          </a:p>
          <a:p>
            <a:pPr indent="-342900" lvl="0" marL="342900" rtl="0" algn="l">
              <a:spcBef>
                <a:spcPts val="1200"/>
              </a:spcBef>
              <a:spcAft>
                <a:spcPts val="0"/>
              </a:spcAft>
              <a:buClr>
                <a:srgbClr val="132F5A"/>
              </a:buClr>
              <a:buSzPts val="2800"/>
              <a:buNone/>
            </a:pPr>
            <a:r>
              <a:rPr lang="en-US" sz="2800">
                <a:solidFill>
                  <a:srgbClr val="132F5A"/>
                </a:solidFill>
              </a:rPr>
              <a:t>Advantages and Disadvantages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General and limited partners – </a:t>
            </a:r>
            <a:br>
              <a:rPr lang="en-US" sz="2800">
                <a:solidFill>
                  <a:srgbClr val="002060"/>
                </a:solidFill>
                <a:latin typeface="Helvetica Neue"/>
                <a:ea typeface="Helvetica Neue"/>
                <a:cs typeface="Helvetica Neue"/>
                <a:sym typeface="Helvetica Neue"/>
              </a:rPr>
            </a:br>
            <a:r>
              <a:rPr lang="en-US" sz="2800">
                <a:solidFill>
                  <a:srgbClr val="002060"/>
                </a:solidFill>
                <a:latin typeface="Helvetica Neue"/>
                <a:ea typeface="Helvetica Neue"/>
                <a:cs typeface="Helvetica Neue"/>
                <a:sym typeface="Helvetica Neue"/>
              </a:rPr>
              <a:t>general partner runs business </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Pass-through taxation</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Requires a partnership</a:t>
            </a:r>
            <a:br>
              <a:rPr lang="en-US" sz="2800">
                <a:solidFill>
                  <a:srgbClr val="002060"/>
                </a:solidFill>
                <a:latin typeface="Helvetica Neue"/>
                <a:ea typeface="Helvetica Neue"/>
                <a:cs typeface="Helvetica Neue"/>
                <a:sym typeface="Helvetica Neue"/>
              </a:rPr>
            </a:br>
            <a:r>
              <a:rPr lang="en-US" sz="2800">
                <a:solidFill>
                  <a:srgbClr val="002060"/>
                </a:solidFill>
                <a:latin typeface="Helvetica Neue"/>
                <a:ea typeface="Helvetica Neue"/>
                <a:cs typeface="Helvetica Neue"/>
                <a:sym typeface="Helvetica Neue"/>
              </a:rPr>
              <a:t>agreement</a:t>
            </a:r>
            <a:endParaRPr sz="2800">
              <a:solidFill>
                <a:srgbClr val="002060"/>
              </a:solidFill>
              <a:latin typeface="Helvetica Neue"/>
              <a:ea typeface="Helvetica Neue"/>
              <a:cs typeface="Helvetica Neue"/>
              <a:sym typeface="Helvetica Neue"/>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Liability will depend on the</a:t>
            </a:r>
            <a:br>
              <a:rPr lang="en-US" sz="2800">
                <a:solidFill>
                  <a:srgbClr val="002060"/>
                </a:solidFill>
                <a:latin typeface="Helvetica Neue"/>
                <a:ea typeface="Helvetica Neue"/>
                <a:cs typeface="Helvetica Neue"/>
                <a:sym typeface="Helvetica Neue"/>
              </a:rPr>
            </a:br>
            <a:r>
              <a:rPr lang="en-US" sz="2800">
                <a:solidFill>
                  <a:srgbClr val="002060"/>
                </a:solidFill>
                <a:latin typeface="Helvetica Neue"/>
                <a:ea typeface="Helvetica Neue"/>
                <a:cs typeface="Helvetica Neue"/>
                <a:sym typeface="Helvetica Neue"/>
              </a:rPr>
              <a:t>type of partner (general or limited)</a:t>
            </a:r>
            <a:endParaRPr/>
          </a:p>
        </p:txBody>
      </p:sp>
      <p:pic>
        <p:nvPicPr>
          <p:cNvPr descr="iStock_000016195662XSmall.jpg" id="89" name="Google Shape;89;p13"/>
          <p:cNvPicPr preferRelativeResize="0"/>
          <p:nvPr/>
        </p:nvPicPr>
        <p:blipFill rotWithShape="1">
          <a:blip r:embed="rId3">
            <a:alphaModFix/>
          </a:blip>
          <a:srcRect b="0" l="0" r="0" t="0"/>
          <a:stretch/>
        </p:blipFill>
        <p:spPr>
          <a:xfrm>
            <a:off x="6553200" y="1828800"/>
            <a:ext cx="2133600" cy="3197225"/>
          </a:xfrm>
          <a:prstGeom prst="rect">
            <a:avLst/>
          </a:prstGeom>
          <a:noFill/>
          <a:ln>
            <a:noFill/>
          </a:ln>
          <a:effectLst>
            <a:outerShdw blurRad="50800" rotWithShape="0" dir="2700000" dist="38100">
              <a:srgbClr val="000000">
                <a:alpha val="4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4"/>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Limited Liability Company (LLC)</a:t>
            </a:r>
            <a:endParaRPr/>
          </a:p>
        </p:txBody>
      </p:sp>
      <p:sp>
        <p:nvSpPr>
          <p:cNvPr id="95" name="Google Shape;95;p14"/>
          <p:cNvSpPr txBox="1"/>
          <p:nvPr>
            <p:ph idx="1" type="body"/>
          </p:nvPr>
        </p:nvSpPr>
        <p:spPr>
          <a:xfrm>
            <a:off x="457200" y="990600"/>
            <a:ext cx="8382000" cy="53340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Clr>
                <a:srgbClr val="4F81BD"/>
              </a:buClr>
              <a:buSzPts val="2800"/>
              <a:buNone/>
            </a:pPr>
            <a:r>
              <a:rPr b="1" lang="en-US" sz="2800">
                <a:solidFill>
                  <a:srgbClr val="4F81BD"/>
                </a:solidFill>
                <a:latin typeface="Helvetica Neue"/>
                <a:ea typeface="Helvetica Neue"/>
                <a:cs typeface="Helvetica Neue"/>
                <a:sym typeface="Helvetica Neue"/>
              </a:rPr>
              <a:t>Unincorporated </a:t>
            </a:r>
            <a:r>
              <a:rPr lang="en-US" sz="2800">
                <a:solidFill>
                  <a:srgbClr val="4F81BD"/>
                </a:solidFill>
              </a:rPr>
              <a:t>hybrid entity, with traits of corporation &amp; gen. partnership (or sole prop.)</a:t>
            </a:r>
            <a:endParaRPr/>
          </a:p>
          <a:p>
            <a:pPr indent="0" lvl="0" marL="0" rtl="0" algn="l">
              <a:spcBef>
                <a:spcPts val="1200"/>
              </a:spcBef>
              <a:spcAft>
                <a:spcPts val="0"/>
              </a:spcAft>
              <a:buClr>
                <a:srgbClr val="132F5A"/>
              </a:buClr>
              <a:buSzPts val="2800"/>
              <a:buNone/>
            </a:pPr>
            <a:r>
              <a:rPr lang="en-US" sz="2800">
                <a:solidFill>
                  <a:srgbClr val="132F5A"/>
                </a:solidFill>
              </a:rPr>
              <a:t>Advantages and Disadvantages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Greater flexibility than sole proprietorship and partnership in distributing profits (less restrictive than S-corporation)</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Limited liability – like corporation</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Pass-through taxation – like sole</a:t>
            </a:r>
            <a:br>
              <a:rPr lang="en-US" sz="2800">
                <a:solidFill>
                  <a:srgbClr val="002060"/>
                </a:solidFill>
                <a:latin typeface="Helvetica Neue"/>
                <a:ea typeface="Helvetica Neue"/>
                <a:cs typeface="Helvetica Neue"/>
                <a:sym typeface="Helvetica Neue"/>
              </a:rPr>
            </a:br>
            <a:r>
              <a:rPr lang="en-US" sz="2800">
                <a:solidFill>
                  <a:srgbClr val="002060"/>
                </a:solidFill>
                <a:latin typeface="Helvetica Neue"/>
                <a:ea typeface="Helvetica Neue"/>
                <a:cs typeface="Helvetica Neue"/>
                <a:sym typeface="Helvetica Neue"/>
              </a:rPr>
              <a:t>proprietorship or partnership</a:t>
            </a:r>
            <a:endParaRPr/>
          </a:p>
        </p:txBody>
      </p:sp>
      <p:pic>
        <p:nvPicPr>
          <p:cNvPr descr="iStock_000002760185XSmall.jpg" id="96" name="Google Shape;96;p14"/>
          <p:cNvPicPr preferRelativeResize="0"/>
          <p:nvPr/>
        </p:nvPicPr>
        <p:blipFill rotWithShape="1">
          <a:blip r:embed="rId3">
            <a:alphaModFix/>
          </a:blip>
          <a:srcRect b="0" l="0" r="0" t="0"/>
          <a:stretch/>
        </p:blipFill>
        <p:spPr>
          <a:xfrm>
            <a:off x="6705600" y="4267200"/>
            <a:ext cx="2181225" cy="1447800"/>
          </a:xfrm>
          <a:prstGeom prst="rect">
            <a:avLst/>
          </a:prstGeom>
          <a:noFill/>
          <a:ln>
            <a:noFill/>
          </a:ln>
          <a:effectLst>
            <a:outerShdw blurRad="50800" rotWithShape="0" dir="2700000" dist="38100">
              <a:srgbClr val="000000">
                <a:alpha val="4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9D9D9"/>
        </a:solidFill>
      </p:bgPr>
    </p:bg>
    <p:spTree>
      <p:nvGrpSpPr>
        <p:cNvPr id="100" name="Shape 100"/>
        <p:cNvGrpSpPr/>
        <p:nvPr/>
      </p:nvGrpSpPr>
      <p:grpSpPr>
        <a:xfrm>
          <a:off x="0" y="0"/>
          <a:ext cx="0" cy="0"/>
          <a:chOff x="0" y="0"/>
          <a:chExt cx="0" cy="0"/>
        </a:xfrm>
      </p:grpSpPr>
      <p:sp>
        <p:nvSpPr>
          <p:cNvPr id="101" name="Google Shape;101;p15"/>
          <p:cNvSpPr txBox="1"/>
          <p:nvPr>
            <p:ph type="title"/>
          </p:nvPr>
        </p:nvSpPr>
        <p:spPr>
          <a:xfrm>
            <a:off x="108200" y="413000"/>
            <a:ext cx="9144000" cy="1099200"/>
          </a:xfrm>
          <a:prstGeom prst="rect">
            <a:avLst/>
          </a:prstGeom>
        </p:spPr>
        <p:txBody>
          <a:bodyPr anchorCtr="0" anchor="t" bIns="45700" lIns="45700" spcFirstLastPara="1" rIns="45700" wrap="square" tIns="45700">
            <a:noAutofit/>
          </a:bodyPr>
          <a:lstStyle/>
          <a:p>
            <a:pPr indent="0" lvl="0" marL="0" rtl="0" algn="l">
              <a:spcBef>
                <a:spcPts val="0"/>
              </a:spcBef>
              <a:spcAft>
                <a:spcPts val="0"/>
              </a:spcAft>
              <a:buNone/>
            </a:pPr>
            <a:r>
              <a:rPr lang="en-US" sz="3000"/>
              <a:t>Limited Worker Cooperative Association (LWCA)  </a:t>
            </a:r>
            <a:endParaRPr sz="3000"/>
          </a:p>
        </p:txBody>
      </p:sp>
      <p:sp>
        <p:nvSpPr>
          <p:cNvPr id="102" name="Google Shape;102;p15"/>
          <p:cNvSpPr txBox="1"/>
          <p:nvPr>
            <p:ph idx="1" type="body"/>
          </p:nvPr>
        </p:nvSpPr>
        <p:spPr>
          <a:xfrm>
            <a:off x="108200" y="990600"/>
            <a:ext cx="9035700" cy="5233500"/>
          </a:xfrm>
          <a:prstGeom prst="rect">
            <a:avLst/>
          </a:prstGeom>
        </p:spPr>
        <p:txBody>
          <a:bodyPr anchorCtr="0" anchor="t" bIns="45700" lIns="45700" spcFirstLastPara="1" rIns="45700" wrap="square" tIns="45700">
            <a:noAutofit/>
          </a:bodyPr>
          <a:lstStyle/>
          <a:p>
            <a:pPr indent="0" lvl="0" marL="0" rtl="0" algn="just">
              <a:spcBef>
                <a:spcPts val="700"/>
              </a:spcBef>
              <a:spcAft>
                <a:spcPts val="0"/>
              </a:spcAft>
              <a:buNone/>
            </a:pPr>
            <a:r>
              <a:rPr b="1" lang="en-US" sz="2500" u="sng">
                <a:solidFill>
                  <a:srgbClr val="4F81BD"/>
                </a:solidFill>
                <a:highlight>
                  <a:srgbClr val="FFFFFF"/>
                </a:highlight>
                <a:latin typeface="Helvetica Neue"/>
                <a:ea typeface="Helvetica Neue"/>
                <a:cs typeface="Helvetica Neue"/>
                <a:sym typeface="Helvetica Neue"/>
              </a:rPr>
              <a:t>Limited “worker cooperative” association</a:t>
            </a:r>
            <a:r>
              <a:rPr b="1" lang="en-US" sz="2500">
                <a:solidFill>
                  <a:srgbClr val="4F81BD"/>
                </a:solidFill>
                <a:highlight>
                  <a:srgbClr val="FFFFFF"/>
                </a:highlight>
                <a:latin typeface="Helvetica Neue"/>
                <a:ea typeface="Helvetica Neue"/>
                <a:cs typeface="Helvetica Neue"/>
                <a:sym typeface="Helvetica Neue"/>
              </a:rPr>
              <a:t> that only has one class of members consisting of worker-members who manage all of the affairs of the organization. </a:t>
            </a:r>
            <a:endParaRPr b="1" sz="2500">
              <a:solidFill>
                <a:srgbClr val="4F81BD"/>
              </a:solidFill>
              <a:latin typeface="Helvetica Neue"/>
              <a:ea typeface="Helvetica Neue"/>
              <a:cs typeface="Helvetica Neue"/>
              <a:sym typeface="Helvetica Neue"/>
            </a:endParaRPr>
          </a:p>
          <a:p>
            <a:pPr indent="0" lvl="0" marL="0" rtl="0" algn="l">
              <a:spcBef>
                <a:spcPts val="700"/>
              </a:spcBef>
              <a:spcAft>
                <a:spcPts val="0"/>
              </a:spcAft>
              <a:buNone/>
            </a:pPr>
            <a:r>
              <a:rPr b="1" lang="en-US" sz="2800">
                <a:solidFill>
                  <a:srgbClr val="002060"/>
                </a:solidFill>
                <a:latin typeface="Helvetica Neue"/>
                <a:ea typeface="Helvetica Neue"/>
                <a:cs typeface="Helvetica Neue"/>
                <a:sym typeface="Helvetica Neue"/>
              </a:rPr>
              <a:t>Advantages</a:t>
            </a:r>
            <a:endParaRPr sz="2800">
              <a:solidFill>
                <a:srgbClr val="002060"/>
              </a:solidFill>
              <a:latin typeface="Helvetica Neue"/>
              <a:ea typeface="Helvetica Neue"/>
              <a:cs typeface="Helvetica Neue"/>
              <a:sym typeface="Helvetica Neue"/>
            </a:endParaRPr>
          </a:p>
          <a:p>
            <a:pPr indent="-406400" lvl="0" marL="457200" rtl="0" algn="l">
              <a:spcBef>
                <a:spcPts val="700"/>
              </a:spcBef>
              <a:spcAft>
                <a:spcPts val="0"/>
              </a:spcAft>
              <a:buClr>
                <a:srgbClr val="002060"/>
              </a:buClr>
              <a:buSzPts val="2800"/>
              <a:buFont typeface="Helvetica Neue"/>
              <a:buChar char="•"/>
            </a:pPr>
            <a:r>
              <a:rPr lang="en-US" sz="2800">
                <a:solidFill>
                  <a:srgbClr val="4A4A4A"/>
                </a:solidFill>
                <a:highlight>
                  <a:srgbClr val="FFFFFF"/>
                </a:highlight>
                <a:latin typeface="Helvetica Neue"/>
                <a:ea typeface="Helvetica Neue"/>
                <a:cs typeface="Helvetica Neue"/>
                <a:sym typeface="Helvetica Neue"/>
              </a:rPr>
              <a:t>Articles of Organizations determines the co-op's governance and financial arrangement. </a:t>
            </a:r>
            <a:r>
              <a:rPr lang="en-US" sz="2800">
                <a:solidFill>
                  <a:srgbClr val="4A4A4A"/>
                </a:solidFill>
                <a:highlight>
                  <a:schemeClr val="lt1"/>
                </a:highlight>
                <a:latin typeface="Helvetica Neue"/>
                <a:ea typeface="Helvetica Neue"/>
                <a:cs typeface="Helvetica Neue"/>
                <a:sym typeface="Helvetica Neue"/>
              </a:rPr>
              <a:t>LWCA gives members voting/governance rights</a:t>
            </a:r>
            <a:endParaRPr sz="2800">
              <a:solidFill>
                <a:srgbClr val="4A4A4A"/>
              </a:solidFill>
              <a:highlight>
                <a:srgbClr val="FFFFFF"/>
              </a:highlight>
              <a:latin typeface="Helvetica Neue"/>
              <a:ea typeface="Helvetica Neue"/>
              <a:cs typeface="Helvetica Neue"/>
              <a:sym typeface="Helvetica Neue"/>
            </a:endParaRPr>
          </a:p>
          <a:p>
            <a:pPr indent="-406400" lvl="0" marL="457200" rtl="0" algn="l">
              <a:spcBef>
                <a:spcPts val="0"/>
              </a:spcBef>
              <a:spcAft>
                <a:spcPts val="0"/>
              </a:spcAft>
              <a:buClr>
                <a:srgbClr val="4A4A4A"/>
              </a:buClr>
              <a:buSzPts val="2800"/>
              <a:buFont typeface="Helvetica Neue"/>
              <a:buChar char="•"/>
            </a:pPr>
            <a:r>
              <a:rPr lang="en-US" sz="2800">
                <a:solidFill>
                  <a:srgbClr val="4A4A4A"/>
                </a:solidFill>
                <a:highlight>
                  <a:srgbClr val="FFFFFF"/>
                </a:highlight>
                <a:latin typeface="Helvetica Neue"/>
                <a:ea typeface="Helvetica Neue"/>
                <a:cs typeface="Helvetica Neue"/>
                <a:sym typeface="Helvetica Neue"/>
              </a:rPr>
              <a:t>Limited liability- flexibility to operate like a general partnership. minimal </a:t>
            </a:r>
            <a:r>
              <a:rPr lang="en-US" sz="2800">
                <a:solidFill>
                  <a:srgbClr val="4A4A4A"/>
                </a:solidFill>
                <a:highlight>
                  <a:srgbClr val="FFFFFF"/>
                </a:highlight>
                <a:latin typeface="Helvetica Neue"/>
                <a:ea typeface="Helvetica Neue"/>
                <a:cs typeface="Helvetica Neue"/>
                <a:sym typeface="Helvetica Neue"/>
              </a:rPr>
              <a:t>administrative</a:t>
            </a:r>
            <a:r>
              <a:rPr lang="en-US" sz="2800">
                <a:solidFill>
                  <a:srgbClr val="4A4A4A"/>
                </a:solidFill>
                <a:highlight>
                  <a:srgbClr val="FFFFFF"/>
                </a:highlight>
                <a:latin typeface="Helvetica Neue"/>
                <a:ea typeface="Helvetica Neue"/>
                <a:cs typeface="Helvetica Neue"/>
                <a:sym typeface="Helvetica Neue"/>
              </a:rPr>
              <a:t> requirements. </a:t>
            </a:r>
            <a:endParaRPr sz="2800">
              <a:solidFill>
                <a:srgbClr val="4A4A4A"/>
              </a:solidFill>
              <a:highlight>
                <a:srgbClr val="FFFFFF"/>
              </a:highlight>
              <a:latin typeface="Helvetica Neue"/>
              <a:ea typeface="Helvetica Neue"/>
              <a:cs typeface="Helvetica Neue"/>
              <a:sym typeface="Helvetica Neue"/>
            </a:endParaRPr>
          </a:p>
          <a:p>
            <a:pPr indent="0" lvl="0" marL="457200" rtl="0" algn="l">
              <a:spcBef>
                <a:spcPts val="700"/>
              </a:spcBef>
              <a:spcAft>
                <a:spcPts val="0"/>
              </a:spcAft>
              <a:buNone/>
            </a:pPr>
            <a:r>
              <a:t/>
            </a:r>
            <a:endParaRPr sz="2800">
              <a:solidFill>
                <a:srgbClr val="4A4A4A"/>
              </a:solidFill>
              <a:highlight>
                <a:srgbClr val="FFFFFF"/>
              </a:highlight>
              <a:latin typeface="Helvetica Neue"/>
              <a:ea typeface="Helvetica Neue"/>
              <a:cs typeface="Helvetica Neue"/>
              <a:sym typeface="Helvetica Neue"/>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6"/>
          <p:cNvSpPr txBox="1"/>
          <p:nvPr>
            <p:ph type="title"/>
          </p:nvPr>
        </p:nvSpPr>
        <p:spPr>
          <a:xfrm>
            <a:off x="457200" y="381000"/>
            <a:ext cx="8229600" cy="609600"/>
          </a:xfrm>
          <a:prstGeom prst="rect">
            <a:avLst/>
          </a:prstGeom>
        </p:spPr>
        <p:txBody>
          <a:bodyPr anchorCtr="0" anchor="t" bIns="45700" lIns="45700" spcFirstLastPara="1" rIns="45700" wrap="square" tIns="45700">
            <a:noAutofit/>
          </a:bodyPr>
          <a:lstStyle/>
          <a:p>
            <a:pPr indent="0" lvl="0" marL="0" rtl="0" algn="l">
              <a:spcBef>
                <a:spcPts val="0"/>
              </a:spcBef>
              <a:spcAft>
                <a:spcPts val="0"/>
              </a:spcAft>
              <a:buClr>
                <a:schemeClr val="dk1"/>
              </a:buClr>
              <a:buSzPts val="1100"/>
              <a:buFont typeface="Arial"/>
              <a:buNone/>
            </a:pPr>
            <a:r>
              <a:rPr lang="en-US" sz="3300"/>
              <a:t>Limited Worker Cooperative Association (continued)  </a:t>
            </a:r>
            <a:endParaRPr sz="3300"/>
          </a:p>
          <a:p>
            <a:pPr indent="0" lvl="0" marL="0" rtl="0" algn="l">
              <a:spcBef>
                <a:spcPts val="0"/>
              </a:spcBef>
              <a:spcAft>
                <a:spcPts val="0"/>
              </a:spcAft>
              <a:buNone/>
            </a:pPr>
            <a:r>
              <a:t/>
            </a:r>
            <a:endParaRPr/>
          </a:p>
        </p:txBody>
      </p:sp>
      <p:sp>
        <p:nvSpPr>
          <p:cNvPr id="108" name="Google Shape;108;p16"/>
          <p:cNvSpPr txBox="1"/>
          <p:nvPr>
            <p:ph idx="1" type="body"/>
          </p:nvPr>
        </p:nvSpPr>
        <p:spPr>
          <a:xfrm>
            <a:off x="457200" y="1496675"/>
            <a:ext cx="8229600" cy="4267200"/>
          </a:xfrm>
          <a:prstGeom prst="rect">
            <a:avLst/>
          </a:prstGeom>
        </p:spPr>
        <p:txBody>
          <a:bodyPr anchorCtr="0" anchor="t" bIns="45700" lIns="45700" spcFirstLastPara="1" rIns="45700" wrap="square" tIns="45700">
            <a:noAutofit/>
          </a:bodyPr>
          <a:lstStyle/>
          <a:p>
            <a:pPr indent="0" lvl="0" marL="0" rtl="0" algn="l">
              <a:spcBef>
                <a:spcPts val="700"/>
              </a:spcBef>
              <a:spcAft>
                <a:spcPts val="0"/>
              </a:spcAft>
              <a:buNone/>
            </a:pPr>
            <a:r>
              <a:rPr lang="en-US"/>
              <a:t>Disadvantages</a:t>
            </a:r>
            <a:endParaRPr/>
          </a:p>
          <a:p>
            <a:pPr indent="-419100" lvl="0" marL="457200" rtl="0" algn="l">
              <a:spcBef>
                <a:spcPts val="700"/>
              </a:spcBef>
              <a:spcAft>
                <a:spcPts val="0"/>
              </a:spcAft>
              <a:buSzPts val="3000"/>
              <a:buChar char="●"/>
            </a:pPr>
            <a:r>
              <a:rPr lang="en-US" sz="2800">
                <a:solidFill>
                  <a:srgbClr val="4A4A4A"/>
                </a:solidFill>
                <a:highlight>
                  <a:srgbClr val="FFFFFF"/>
                </a:highlight>
                <a:latin typeface="Helvetica Neue"/>
                <a:ea typeface="Helvetica Neue"/>
                <a:cs typeface="Helvetica Neue"/>
                <a:sym typeface="Helvetica Neue"/>
              </a:rPr>
              <a:t>Worker cooperatives that choose to operate as an LLC have another decision to make—how to be taxed. There are two primary ways to tax an LLC: as a partnership or as a corporation</a:t>
            </a:r>
            <a:endParaRPr sz="2800">
              <a:solidFill>
                <a:srgbClr val="4A4A4A"/>
              </a:solidFill>
              <a:highlight>
                <a:srgbClr val="FFFFFF"/>
              </a:highlight>
              <a:latin typeface="Helvetica Neue"/>
              <a:ea typeface="Helvetica Neue"/>
              <a:cs typeface="Helvetica Neue"/>
              <a:sym typeface="Helvetica Neue"/>
            </a:endParaRPr>
          </a:p>
          <a:p>
            <a:pPr indent="-406400" lvl="1" marL="914400" rtl="0" algn="l">
              <a:spcBef>
                <a:spcPts val="0"/>
              </a:spcBef>
              <a:spcAft>
                <a:spcPts val="0"/>
              </a:spcAft>
              <a:buClr>
                <a:srgbClr val="4A4A4A"/>
              </a:buClr>
              <a:buSzPts val="2800"/>
              <a:buFont typeface="Helvetica Neue"/>
              <a:buChar char="○"/>
            </a:pPr>
            <a:r>
              <a:rPr lang="en-US" sz="2800">
                <a:solidFill>
                  <a:srgbClr val="4A4A4A"/>
                </a:solidFill>
                <a:highlight>
                  <a:srgbClr val="FFFFFF"/>
                </a:highlight>
                <a:latin typeface="Helvetica Neue"/>
                <a:ea typeface="Helvetica Neue"/>
                <a:cs typeface="Helvetica Neue"/>
                <a:sym typeface="Helvetica Neue"/>
              </a:rPr>
              <a:t>Partnership- taxes paid on business income</a:t>
            </a:r>
            <a:endParaRPr sz="2800">
              <a:solidFill>
                <a:srgbClr val="4A4A4A"/>
              </a:solidFill>
              <a:highlight>
                <a:srgbClr val="FFFFFF"/>
              </a:highlight>
              <a:latin typeface="Helvetica Neue"/>
              <a:ea typeface="Helvetica Neue"/>
              <a:cs typeface="Helvetica Neue"/>
              <a:sym typeface="Helvetica Neue"/>
            </a:endParaRPr>
          </a:p>
          <a:p>
            <a:pPr indent="-406400" lvl="1" marL="914400" rtl="0" algn="l">
              <a:spcBef>
                <a:spcPts val="0"/>
              </a:spcBef>
              <a:spcAft>
                <a:spcPts val="0"/>
              </a:spcAft>
              <a:buClr>
                <a:srgbClr val="4A4A4A"/>
              </a:buClr>
              <a:buSzPts val="2800"/>
              <a:buFont typeface="Helvetica Neue"/>
              <a:buChar char="○"/>
            </a:pPr>
            <a:r>
              <a:rPr lang="en-US" sz="2800">
                <a:solidFill>
                  <a:srgbClr val="4A4A4A"/>
                </a:solidFill>
                <a:highlight>
                  <a:srgbClr val="FFFFFF"/>
                </a:highlight>
                <a:latin typeface="Helvetica Neue"/>
                <a:ea typeface="Helvetica Neue"/>
                <a:cs typeface="Helvetica Neue"/>
                <a:sym typeface="Helvetica Neue"/>
              </a:rPr>
              <a:t>S Corporation- Employment law is applied</a:t>
            </a:r>
            <a:endParaRPr sz="2800">
              <a:solidFill>
                <a:srgbClr val="4A4A4A"/>
              </a:solidFill>
              <a:highlight>
                <a:srgbClr val="FFFFFF"/>
              </a:highlight>
              <a:latin typeface="Helvetica Neue"/>
              <a:ea typeface="Helvetica Neue"/>
              <a:cs typeface="Helvetica Neue"/>
              <a:sym typeface="Helvetica Neue"/>
            </a:endParaRPr>
          </a:p>
          <a:p>
            <a:pPr indent="0" lvl="0" marL="457200" rtl="0" algn="l">
              <a:spcBef>
                <a:spcPts val="700"/>
              </a:spcBef>
              <a:spcAft>
                <a:spcPts val="0"/>
              </a:spcAft>
              <a:buNone/>
            </a:pPr>
            <a:r>
              <a:t/>
            </a:r>
            <a:endParaRPr sz="2800">
              <a:solidFill>
                <a:srgbClr val="4A4A4A"/>
              </a:solidFill>
              <a:highlight>
                <a:srgbClr val="FFFFFF"/>
              </a:highlight>
              <a:latin typeface="Helvetica Neue"/>
              <a:ea typeface="Helvetica Neue"/>
              <a:cs typeface="Helvetica Neue"/>
              <a:sym typeface="Helvetica Neue"/>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7"/>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Corporation</a:t>
            </a:r>
            <a:endParaRPr/>
          </a:p>
        </p:txBody>
      </p:sp>
      <p:sp>
        <p:nvSpPr>
          <p:cNvPr id="114" name="Google Shape;114;p17"/>
          <p:cNvSpPr txBox="1"/>
          <p:nvPr>
            <p:ph idx="1" type="body"/>
          </p:nvPr>
        </p:nvSpPr>
        <p:spPr>
          <a:xfrm>
            <a:off x="457200" y="990600"/>
            <a:ext cx="8305800" cy="42672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Clr>
                <a:srgbClr val="4F81BD"/>
              </a:buClr>
              <a:buSzPts val="3000"/>
              <a:buNone/>
            </a:pPr>
            <a:r>
              <a:rPr lang="en-US" sz="3000">
                <a:solidFill>
                  <a:srgbClr val="4F81BD"/>
                </a:solidFill>
              </a:rPr>
              <a:t>Legal entity, created under the laws of a state, which has its own privileges and liabilities distinct from those of</a:t>
            </a:r>
            <a:br>
              <a:rPr lang="en-US" sz="3000">
                <a:solidFill>
                  <a:srgbClr val="4F81BD"/>
                </a:solidFill>
              </a:rPr>
            </a:br>
            <a:r>
              <a:rPr lang="en-US" sz="3000">
                <a:solidFill>
                  <a:srgbClr val="4F81BD"/>
                </a:solidFill>
              </a:rPr>
              <a:t>its members</a:t>
            </a:r>
            <a:endParaRPr/>
          </a:p>
          <a:p>
            <a:pPr indent="0" lvl="0" marL="0" rtl="0" algn="l">
              <a:spcBef>
                <a:spcPts val="700"/>
              </a:spcBef>
              <a:spcAft>
                <a:spcPts val="0"/>
              </a:spcAft>
              <a:buClr>
                <a:srgbClr val="132F5A"/>
              </a:buClr>
              <a:buSzPts val="3000"/>
              <a:buNone/>
            </a:pPr>
            <a:r>
              <a:rPr lang="en-US" sz="3000">
                <a:solidFill>
                  <a:srgbClr val="132F5A"/>
                </a:solidFill>
              </a:rPr>
              <a:t>Types: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C-corporation</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S-corporation</a:t>
            </a:r>
            <a:endParaRPr/>
          </a:p>
        </p:txBody>
      </p:sp>
      <p:sp>
        <p:nvSpPr>
          <p:cNvPr id="115" name="Google Shape;115;p17"/>
          <p:cNvSpPr/>
          <p:nvPr/>
        </p:nvSpPr>
        <p:spPr>
          <a:xfrm>
            <a:off x="0" y="4986337"/>
            <a:ext cx="9144000" cy="997561"/>
          </a:xfrm>
          <a:prstGeom prst="rect">
            <a:avLst/>
          </a:prstGeom>
          <a:noFill/>
          <a:ln>
            <a:noFill/>
          </a:ln>
        </p:spPr>
        <p:txBody>
          <a:bodyPr anchorCtr="0" anchor="t" bIns="45700" lIns="45700" spcFirstLastPara="1" rIns="45700" wrap="square" tIns="45700">
            <a:noAutofit/>
          </a:bodyPr>
          <a:lstStyle/>
          <a:p>
            <a:pPr indent="0" lvl="0" marL="0" marR="0" rtl="0" algn="ctr">
              <a:spcBef>
                <a:spcPts val="0"/>
              </a:spcBef>
              <a:spcAft>
                <a:spcPts val="0"/>
              </a:spcAft>
              <a:buNone/>
            </a:pPr>
            <a:r>
              <a:rPr b="0" i="0" lang="en-US" sz="3200" u="none" cap="none" strike="noStrike">
                <a:latin typeface="Helvetica Neue"/>
                <a:ea typeface="Helvetica Neue"/>
                <a:cs typeface="Helvetica Neue"/>
                <a:sym typeface="Helvetica Neue"/>
              </a:rPr>
              <a:t>Most businesses</a:t>
            </a:r>
            <a:br>
              <a:rPr b="0" i="0" lang="en-US" sz="3200" u="none" cap="none" strike="noStrike">
                <a:latin typeface="Helvetica Neue"/>
                <a:ea typeface="Helvetica Neue"/>
                <a:cs typeface="Helvetica Neue"/>
                <a:sym typeface="Helvetica Neue"/>
              </a:rPr>
            </a:br>
            <a:r>
              <a:rPr b="0" i="0" lang="en-US" sz="4400" u="none" cap="none" strike="noStrike">
                <a:latin typeface="Helvetica Neue"/>
                <a:ea typeface="Helvetica Neue"/>
                <a:cs typeface="Helvetica Neue"/>
                <a:sym typeface="Helvetica Neue"/>
              </a:rPr>
              <a:t>DO NOT need to incorporate</a:t>
            </a:r>
            <a:endParaRPr/>
          </a:p>
        </p:txBody>
      </p:sp>
      <p:pic>
        <p:nvPicPr>
          <p:cNvPr descr="iStock_000002837663XSmall.jpg" id="116" name="Google Shape;116;p17"/>
          <p:cNvPicPr preferRelativeResize="0"/>
          <p:nvPr/>
        </p:nvPicPr>
        <p:blipFill rotWithShape="1">
          <a:blip r:embed="rId3">
            <a:alphaModFix/>
          </a:blip>
          <a:srcRect b="0" l="0" r="0" t="0"/>
          <a:stretch/>
        </p:blipFill>
        <p:spPr>
          <a:xfrm>
            <a:off x="6553200" y="2057400"/>
            <a:ext cx="2133600" cy="3287713"/>
          </a:xfrm>
          <a:prstGeom prst="rect">
            <a:avLst/>
          </a:prstGeom>
          <a:noFill/>
          <a:ln>
            <a:noFill/>
          </a:ln>
          <a:effectLst>
            <a:outerShdw blurRad="50800" rotWithShape="0" dir="2700000" dist="38100">
              <a:srgbClr val="000000">
                <a:alpha val="40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8"/>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C-Corporation</a:t>
            </a:r>
            <a:endParaRPr/>
          </a:p>
        </p:txBody>
      </p:sp>
      <p:sp>
        <p:nvSpPr>
          <p:cNvPr id="122" name="Google Shape;122;p18"/>
          <p:cNvSpPr/>
          <p:nvPr/>
        </p:nvSpPr>
        <p:spPr>
          <a:xfrm>
            <a:off x="6629399" y="1752599"/>
            <a:ext cx="1938448" cy="2929346"/>
          </a:xfrm>
          <a:prstGeom prst="rect">
            <a:avLst/>
          </a:prstGeom>
          <a:noFill/>
          <a:ln>
            <a:noFill/>
          </a:ln>
        </p:spPr>
        <p:txBody>
          <a:bodyPr anchorCtr="0" anchor="t" bIns="45700" lIns="45700" spcFirstLastPara="1" rIns="45700" wrap="square" tIns="45700">
            <a:noAutofit/>
          </a:bodyPr>
          <a:lstStyle/>
          <a:p>
            <a:pPr indent="0" lvl="0" marL="0" marR="0" rtl="0" algn="l">
              <a:spcBef>
                <a:spcPts val="0"/>
              </a:spcBef>
              <a:spcAft>
                <a:spcPts val="0"/>
              </a:spcAft>
              <a:buNone/>
            </a:pPr>
            <a:r>
              <a:rPr b="0" i="0" lang="en-US" sz="20000" u="none" cap="none" strike="noStrike">
                <a:solidFill>
                  <a:srgbClr val="FFD79B"/>
                </a:solidFill>
                <a:latin typeface="Arial"/>
                <a:ea typeface="Arial"/>
                <a:cs typeface="Arial"/>
                <a:sym typeface="Arial"/>
              </a:rPr>
              <a:t>C</a:t>
            </a:r>
            <a:endParaRPr/>
          </a:p>
        </p:txBody>
      </p:sp>
      <p:sp>
        <p:nvSpPr>
          <p:cNvPr id="123" name="Google Shape;123;p18"/>
          <p:cNvSpPr txBox="1"/>
          <p:nvPr>
            <p:ph idx="1" type="body"/>
          </p:nvPr>
        </p:nvSpPr>
        <p:spPr>
          <a:xfrm>
            <a:off x="457200" y="990600"/>
            <a:ext cx="8229600" cy="53340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Clr>
                <a:srgbClr val="4F81BD"/>
              </a:buClr>
              <a:buSzPts val="3000"/>
              <a:buNone/>
            </a:pPr>
            <a:r>
              <a:rPr lang="en-US" sz="3000">
                <a:solidFill>
                  <a:srgbClr val="4F81BD"/>
                </a:solidFill>
              </a:rPr>
              <a:t>Also called “regular corporation” (most common for larger companies)</a:t>
            </a:r>
            <a:endParaRPr/>
          </a:p>
          <a:p>
            <a:pPr indent="-342900" lvl="0" marL="342900" rtl="0" algn="l">
              <a:spcBef>
                <a:spcPts val="1200"/>
              </a:spcBef>
              <a:spcAft>
                <a:spcPts val="0"/>
              </a:spcAft>
              <a:buClr>
                <a:srgbClr val="132F5A"/>
              </a:buClr>
              <a:buSzPts val="2800"/>
              <a:buNone/>
            </a:pPr>
            <a:r>
              <a:rPr lang="en-US" sz="2800">
                <a:solidFill>
                  <a:srgbClr val="132F5A"/>
                </a:solidFill>
              </a:rPr>
              <a:t>Advantages and Disadvantages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Limited liability</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Company is taxed (double taxation an issue)</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Complex to form</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Complex ownership and management</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Appropriate for a few specific reasons –otherwise, choose another organizational type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9"/>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S-Corporation</a:t>
            </a:r>
            <a:endParaRPr/>
          </a:p>
        </p:txBody>
      </p:sp>
      <p:sp>
        <p:nvSpPr>
          <p:cNvPr id="129" name="Google Shape;129;p19"/>
          <p:cNvSpPr txBox="1"/>
          <p:nvPr>
            <p:ph idx="1" type="body"/>
          </p:nvPr>
        </p:nvSpPr>
        <p:spPr>
          <a:xfrm>
            <a:off x="457200" y="990600"/>
            <a:ext cx="8458200" cy="51054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Clr>
                <a:srgbClr val="4F81BD"/>
              </a:buClr>
              <a:buSzPts val="3000"/>
              <a:buNone/>
            </a:pPr>
            <a:r>
              <a:rPr lang="en-US" sz="3000">
                <a:solidFill>
                  <a:srgbClr val="4F81BD"/>
                </a:solidFill>
              </a:rPr>
              <a:t>Owner has limited liability of a corporate shareholder but pays income tax like a sole proprietor or partner</a:t>
            </a:r>
            <a:endParaRPr/>
          </a:p>
          <a:p>
            <a:pPr indent="-342900" lvl="0" marL="342900" rtl="0" algn="l">
              <a:spcBef>
                <a:spcPts val="1200"/>
              </a:spcBef>
              <a:spcAft>
                <a:spcPts val="0"/>
              </a:spcAft>
              <a:buClr>
                <a:srgbClr val="132F5A"/>
              </a:buClr>
              <a:buSzPts val="2800"/>
              <a:buNone/>
            </a:pPr>
            <a:r>
              <a:rPr lang="en-US" sz="2800">
                <a:solidFill>
                  <a:srgbClr val="132F5A"/>
                </a:solidFill>
              </a:rPr>
              <a:t>Advantages and Disadvantages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Same as C-corporation except</a:t>
            </a:r>
            <a:br>
              <a:rPr lang="en-US" sz="2800">
                <a:solidFill>
                  <a:srgbClr val="002060"/>
                </a:solidFill>
                <a:latin typeface="Helvetica Neue"/>
                <a:ea typeface="Helvetica Neue"/>
                <a:cs typeface="Helvetica Neue"/>
                <a:sym typeface="Helvetica Neue"/>
              </a:rPr>
            </a:br>
            <a:r>
              <a:rPr lang="en-US" sz="2800">
                <a:solidFill>
                  <a:srgbClr val="002060"/>
                </a:solidFill>
                <a:latin typeface="Helvetica Neue"/>
                <a:ea typeface="Helvetica Neue"/>
                <a:cs typeface="Helvetica Neue"/>
                <a:sym typeface="Helvetica Neue"/>
              </a:rPr>
              <a:t>for pass-through taxation</a:t>
            </a:r>
            <a:endParaRPr/>
          </a:p>
        </p:txBody>
      </p:sp>
      <p:sp>
        <p:nvSpPr>
          <p:cNvPr id="130" name="Google Shape;130;p19"/>
          <p:cNvSpPr/>
          <p:nvPr/>
        </p:nvSpPr>
        <p:spPr>
          <a:xfrm>
            <a:off x="6629400" y="1752599"/>
            <a:ext cx="1798301" cy="2929346"/>
          </a:xfrm>
          <a:prstGeom prst="rect">
            <a:avLst/>
          </a:prstGeom>
          <a:noFill/>
          <a:ln>
            <a:noFill/>
          </a:ln>
        </p:spPr>
        <p:txBody>
          <a:bodyPr anchorCtr="0" anchor="t" bIns="45700" lIns="45700" spcFirstLastPara="1" rIns="45700" wrap="square" tIns="45700">
            <a:noAutofit/>
          </a:bodyPr>
          <a:lstStyle/>
          <a:p>
            <a:pPr indent="0" lvl="0" marL="0" marR="0" rtl="0" algn="l">
              <a:spcBef>
                <a:spcPts val="0"/>
              </a:spcBef>
              <a:spcAft>
                <a:spcPts val="0"/>
              </a:spcAft>
              <a:buNone/>
            </a:pPr>
            <a:r>
              <a:rPr b="0" i="0" lang="en-US" sz="20000" u="none" cap="none" strike="noStrike">
                <a:solidFill>
                  <a:srgbClr val="FFD79B"/>
                </a:solidFill>
                <a:latin typeface="Arial"/>
                <a:ea typeface="Arial"/>
                <a:cs typeface="Arial"/>
                <a:sym typeface="Arial"/>
              </a:rPr>
              <a:t>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0"/>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Choosing an Organizational Type</a:t>
            </a:r>
            <a:endParaRPr/>
          </a:p>
        </p:txBody>
      </p:sp>
      <p:sp>
        <p:nvSpPr>
          <p:cNvPr id="136" name="Google Shape;136;p20"/>
          <p:cNvSpPr txBox="1"/>
          <p:nvPr>
            <p:ph idx="1" type="body"/>
          </p:nvPr>
        </p:nvSpPr>
        <p:spPr>
          <a:xfrm>
            <a:off x="457200" y="990600"/>
            <a:ext cx="8229600" cy="52578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Clr>
                <a:srgbClr val="132F5A"/>
              </a:buClr>
              <a:buSzPts val="3000"/>
              <a:buNone/>
            </a:pPr>
            <a:r>
              <a:rPr lang="en-US" sz="3000">
                <a:solidFill>
                  <a:srgbClr val="132F5A"/>
                </a:solidFill>
              </a:rPr>
              <a:t>How do I decide which structure is best</a:t>
            </a:r>
            <a:br>
              <a:rPr lang="en-US" sz="3000">
                <a:solidFill>
                  <a:srgbClr val="132F5A"/>
                </a:solidFill>
              </a:rPr>
            </a:br>
            <a:r>
              <a:rPr lang="en-US" sz="3000">
                <a:solidFill>
                  <a:srgbClr val="132F5A"/>
                </a:solidFill>
              </a:rPr>
              <a:t>for my business?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Establish business plan, think about business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Initial guidelines: Owner-operator?  Partnership?  Multiple owners?  Product with significant liability?  Large venture with multiple owners and complex financing?</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Ask attorney</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Research through Small Business Administration and IRS websites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1"/>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marR="0" rtl="0" algn="l">
              <a:spcBef>
                <a:spcPts val="0"/>
              </a:spcBef>
              <a:spcAft>
                <a:spcPts val="0"/>
              </a:spcAft>
              <a:buNone/>
            </a:pPr>
            <a:r>
              <a:rPr b="0" i="0" lang="en-US" sz="2736" u="none" cap="none" strike="noStrike">
                <a:solidFill>
                  <a:srgbClr val="C1961C"/>
                </a:solidFill>
                <a:latin typeface="Helvetica Neue"/>
                <a:ea typeface="Helvetica Neue"/>
                <a:cs typeface="Helvetica Neue"/>
                <a:sym typeface="Helvetica Neue"/>
              </a:rPr>
              <a:t>Discussion Point #2: Your Organizational Type</a:t>
            </a:r>
            <a:endParaRPr/>
          </a:p>
        </p:txBody>
      </p:sp>
      <p:pic>
        <p:nvPicPr>
          <p:cNvPr descr="Pencil" id="142" name="Google Shape;142;p21"/>
          <p:cNvPicPr preferRelativeResize="0"/>
          <p:nvPr/>
        </p:nvPicPr>
        <p:blipFill rotWithShape="1">
          <a:blip r:embed="rId3">
            <a:alphaModFix/>
          </a:blip>
          <a:srcRect b="0" l="0" r="0" t="0"/>
          <a:stretch/>
        </p:blipFill>
        <p:spPr>
          <a:xfrm>
            <a:off x="0" y="2895600"/>
            <a:ext cx="1619250" cy="2714625"/>
          </a:xfrm>
          <a:prstGeom prst="rect">
            <a:avLst/>
          </a:prstGeom>
          <a:noFill/>
          <a:ln>
            <a:noFill/>
          </a:ln>
        </p:spPr>
      </p:pic>
      <p:sp>
        <p:nvSpPr>
          <p:cNvPr id="143" name="Google Shape;143;p21"/>
          <p:cNvSpPr/>
          <p:nvPr/>
        </p:nvSpPr>
        <p:spPr>
          <a:xfrm>
            <a:off x="2039938" y="1646238"/>
            <a:ext cx="6923087" cy="1768349"/>
          </a:xfrm>
          <a:prstGeom prst="rect">
            <a:avLst/>
          </a:prstGeom>
          <a:noFill/>
          <a:ln>
            <a:noFill/>
          </a:ln>
        </p:spPr>
        <p:txBody>
          <a:bodyPr anchorCtr="0" anchor="t" bIns="45700" lIns="45700" spcFirstLastPara="1" rIns="45700" wrap="square" tIns="45700">
            <a:noAutofit/>
          </a:bodyPr>
          <a:lstStyle/>
          <a:p>
            <a:pPr indent="0" lvl="0" marL="0" marR="0" rtl="0" algn="l">
              <a:lnSpc>
                <a:spcPct val="107142"/>
              </a:lnSpc>
              <a:spcBef>
                <a:spcPts val="0"/>
              </a:spcBef>
              <a:spcAft>
                <a:spcPts val="0"/>
              </a:spcAft>
              <a:buNone/>
            </a:pPr>
            <a:r>
              <a:t/>
            </a:r>
            <a:endParaRPr b="0" i="0" sz="2800" u="none" cap="none" strike="noStrike">
              <a:solidFill>
                <a:srgbClr val="1F497D"/>
              </a:solidFill>
              <a:latin typeface="Arial"/>
              <a:ea typeface="Arial"/>
              <a:cs typeface="Arial"/>
              <a:sym typeface="Arial"/>
            </a:endParaRPr>
          </a:p>
          <a:p>
            <a:pPr indent="0" lvl="0" marL="0" marR="0" rtl="0" algn="l">
              <a:lnSpc>
                <a:spcPct val="107142"/>
              </a:lnSpc>
              <a:spcBef>
                <a:spcPts val="400"/>
              </a:spcBef>
              <a:spcAft>
                <a:spcPts val="0"/>
              </a:spcAft>
              <a:buNone/>
            </a:pPr>
            <a:r>
              <a:t/>
            </a:r>
            <a:endParaRPr b="0" i="0" sz="2800" u="none" cap="none" strike="noStrike">
              <a:solidFill>
                <a:srgbClr val="1F497D"/>
              </a:solidFill>
              <a:latin typeface="Arial"/>
              <a:ea typeface="Arial"/>
              <a:cs typeface="Arial"/>
              <a:sym typeface="Arial"/>
            </a:endParaRPr>
          </a:p>
          <a:p>
            <a:pPr indent="0" lvl="0" marL="0" marR="0" rtl="0" algn="l">
              <a:lnSpc>
                <a:spcPct val="107142"/>
              </a:lnSpc>
              <a:spcBef>
                <a:spcPts val="600"/>
              </a:spcBef>
              <a:spcAft>
                <a:spcPts val="0"/>
              </a:spcAft>
              <a:buNone/>
            </a:pPr>
            <a:r>
              <a:rPr b="0" i="0" lang="en-US" sz="2800" u="none" cap="none" strike="noStrike">
                <a:solidFill>
                  <a:srgbClr val="1F497D"/>
                </a:solidFill>
                <a:latin typeface="Calibri"/>
                <a:ea typeface="Calibri"/>
                <a:cs typeface="Calibri"/>
                <a:sym typeface="Calibri"/>
              </a:rPr>
              <a:t>Which organizational type will be right for you and your new business?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2"/>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Five Key Points to Remember</a:t>
            </a:r>
            <a:endParaRPr/>
          </a:p>
        </p:txBody>
      </p:sp>
      <p:sp>
        <p:nvSpPr>
          <p:cNvPr id="149" name="Google Shape;149;p22"/>
          <p:cNvSpPr txBox="1"/>
          <p:nvPr>
            <p:ph idx="1" type="body"/>
          </p:nvPr>
        </p:nvSpPr>
        <p:spPr>
          <a:xfrm>
            <a:off x="457200" y="1066800"/>
            <a:ext cx="8686800" cy="5105400"/>
          </a:xfrm>
          <a:prstGeom prst="rect">
            <a:avLst/>
          </a:prstGeom>
          <a:noFill/>
          <a:ln>
            <a:noFill/>
          </a:ln>
        </p:spPr>
        <p:txBody>
          <a:bodyPr anchorCtr="0" anchor="t" bIns="0" lIns="0" spcFirstLastPara="1" rIns="0" wrap="square" tIns="0">
            <a:normAutofit/>
          </a:bodyPr>
          <a:lstStyle/>
          <a:p>
            <a:pPr indent="-297179" lvl="0" marL="297179" rtl="0" algn="l">
              <a:spcBef>
                <a:spcPts val="0"/>
              </a:spcBef>
              <a:spcAft>
                <a:spcPts val="0"/>
              </a:spcAft>
              <a:buClr>
                <a:srgbClr val="132F5A"/>
              </a:buClr>
              <a:buSzPts val="2600"/>
              <a:buChar char="•"/>
            </a:pPr>
            <a:r>
              <a:rPr lang="en-US" sz="2600">
                <a:solidFill>
                  <a:srgbClr val="132F5A"/>
                </a:solidFill>
              </a:rPr>
              <a:t>The organization type impacts how you own and run your business</a:t>
            </a:r>
            <a:endParaRPr/>
          </a:p>
          <a:p>
            <a:pPr indent="-297179" lvl="0" marL="297179" rtl="0" algn="l">
              <a:spcBef>
                <a:spcPts val="600"/>
              </a:spcBef>
              <a:spcAft>
                <a:spcPts val="0"/>
              </a:spcAft>
              <a:buClr>
                <a:srgbClr val="132F5A"/>
              </a:buClr>
              <a:buSzPts val="2600"/>
              <a:buChar char="•"/>
            </a:pPr>
            <a:r>
              <a:rPr lang="en-US" sz="2600">
                <a:solidFill>
                  <a:srgbClr val="132F5A"/>
                </a:solidFill>
              </a:rPr>
              <a:t>Match your legal structure to business needs </a:t>
            </a:r>
            <a:r>
              <a:rPr b="1" lang="en-US" sz="2600">
                <a:solidFill>
                  <a:srgbClr val="132F5A"/>
                </a:solidFill>
                <a:latin typeface="Helvetica Neue"/>
                <a:ea typeface="Helvetica Neue"/>
                <a:cs typeface="Helvetica Neue"/>
                <a:sym typeface="Helvetica Neue"/>
              </a:rPr>
              <a:t>i.e.,</a:t>
            </a:r>
            <a:r>
              <a:rPr lang="en-US" sz="2600">
                <a:solidFill>
                  <a:srgbClr val="132F5A"/>
                </a:solidFill>
              </a:rPr>
              <a:t> Tax, Liability, Management, Continuity and Expense</a:t>
            </a:r>
            <a:endParaRPr/>
          </a:p>
          <a:p>
            <a:pPr indent="-297179" lvl="0" marL="297179" rtl="0" algn="l">
              <a:spcBef>
                <a:spcPts val="600"/>
              </a:spcBef>
              <a:spcAft>
                <a:spcPts val="0"/>
              </a:spcAft>
              <a:buClr>
                <a:srgbClr val="132F5A"/>
              </a:buClr>
              <a:buSzPts val="2600"/>
              <a:buChar char="•"/>
            </a:pPr>
            <a:r>
              <a:rPr lang="en-US" sz="2600">
                <a:solidFill>
                  <a:srgbClr val="132F5A"/>
                </a:solidFill>
              </a:rPr>
              <a:t>Most common small business type: Sole Proprietorship is same as the owner</a:t>
            </a:r>
            <a:endParaRPr/>
          </a:p>
          <a:p>
            <a:pPr indent="-297179" lvl="0" marL="297179" rtl="0" algn="l">
              <a:spcBef>
                <a:spcPts val="600"/>
              </a:spcBef>
              <a:spcAft>
                <a:spcPts val="0"/>
              </a:spcAft>
              <a:buClr>
                <a:srgbClr val="132F5A"/>
              </a:buClr>
              <a:buSzPts val="2600"/>
              <a:buChar char="•"/>
            </a:pPr>
            <a:r>
              <a:rPr lang="en-US" sz="2600">
                <a:solidFill>
                  <a:srgbClr val="132F5A"/>
                </a:solidFill>
              </a:rPr>
              <a:t>A Partnership includes pass through taxation and personal liability</a:t>
            </a:r>
            <a:endParaRPr/>
          </a:p>
          <a:p>
            <a:pPr indent="-297179" lvl="0" marL="297179" rtl="0" algn="l">
              <a:spcBef>
                <a:spcPts val="600"/>
              </a:spcBef>
              <a:spcAft>
                <a:spcPts val="0"/>
              </a:spcAft>
              <a:buClr>
                <a:srgbClr val="132F5A"/>
              </a:buClr>
              <a:buSzPts val="2600"/>
              <a:buChar char="•"/>
            </a:pPr>
            <a:r>
              <a:rPr lang="en-US" sz="2600">
                <a:solidFill>
                  <a:srgbClr val="132F5A"/>
                </a:solidFill>
              </a:rPr>
              <a:t>A business plan is the best way to determine the organizational structure right for your business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 name="Shape 32"/>
        <p:cNvGrpSpPr/>
        <p:nvPr/>
      </p:nvGrpSpPr>
      <p:grpSpPr>
        <a:xfrm>
          <a:off x="0" y="0"/>
          <a:ext cx="0" cy="0"/>
          <a:chOff x="0" y="0"/>
          <a:chExt cx="0" cy="0"/>
        </a:xfrm>
      </p:grpSpPr>
      <p:sp>
        <p:nvSpPr>
          <p:cNvPr id="33" name="Google Shape;33;p5"/>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Welcome</a:t>
            </a:r>
            <a:endParaRPr/>
          </a:p>
        </p:txBody>
      </p:sp>
      <p:sp>
        <p:nvSpPr>
          <p:cNvPr id="34" name="Google Shape;34;p5"/>
          <p:cNvSpPr txBox="1"/>
          <p:nvPr>
            <p:ph idx="1" type="body"/>
          </p:nvPr>
        </p:nvSpPr>
        <p:spPr>
          <a:xfrm>
            <a:off x="3962400" y="1295400"/>
            <a:ext cx="4343400" cy="3276600"/>
          </a:xfrm>
          <a:prstGeom prst="rect">
            <a:avLst/>
          </a:prstGeom>
          <a:noFill/>
          <a:ln>
            <a:noFill/>
          </a:ln>
        </p:spPr>
        <p:txBody>
          <a:bodyPr anchorCtr="0" anchor="ctr" bIns="0" lIns="0" spcFirstLastPara="1" rIns="0" wrap="square" tIns="0">
            <a:normAutofit/>
          </a:bodyPr>
          <a:lstStyle/>
          <a:p>
            <a:pPr indent="-514350" lvl="0" marL="514350" rtl="0" algn="l">
              <a:spcBef>
                <a:spcPts val="0"/>
              </a:spcBef>
              <a:spcAft>
                <a:spcPts val="0"/>
              </a:spcAft>
              <a:buClr>
                <a:srgbClr val="132F5A"/>
              </a:buClr>
              <a:buSzPts val="3000"/>
              <a:buFont typeface="Helvetica Neue"/>
              <a:buAutoNum type="arabicPeriod"/>
            </a:pPr>
            <a:r>
              <a:rPr lang="en-US" sz="3000">
                <a:solidFill>
                  <a:srgbClr val="132F5A"/>
                </a:solidFill>
              </a:rPr>
              <a:t>Agenda</a:t>
            </a:r>
            <a:endParaRPr/>
          </a:p>
          <a:p>
            <a:pPr indent="-514350" lvl="0" marL="514350" rtl="0" algn="l">
              <a:spcBef>
                <a:spcPts val="2400"/>
              </a:spcBef>
              <a:spcAft>
                <a:spcPts val="0"/>
              </a:spcAft>
              <a:buClr>
                <a:srgbClr val="132F5A"/>
              </a:buClr>
              <a:buSzPts val="3000"/>
              <a:buFont typeface="Helvetica Neue"/>
              <a:buAutoNum type="arabicPeriod"/>
            </a:pPr>
            <a:r>
              <a:rPr lang="en-US" sz="3000">
                <a:solidFill>
                  <a:srgbClr val="132F5A"/>
                </a:solidFill>
              </a:rPr>
              <a:t>Ground Rules</a:t>
            </a:r>
            <a:endParaRPr/>
          </a:p>
          <a:p>
            <a:pPr indent="-514350" lvl="0" marL="514350" rtl="0" algn="l">
              <a:spcBef>
                <a:spcPts val="2400"/>
              </a:spcBef>
              <a:spcAft>
                <a:spcPts val="0"/>
              </a:spcAft>
              <a:buClr>
                <a:srgbClr val="132F5A"/>
              </a:buClr>
              <a:buSzPts val="3000"/>
              <a:buFont typeface="Helvetica Neue"/>
              <a:buAutoNum type="arabicPeriod"/>
            </a:pPr>
            <a:r>
              <a:rPr lang="en-US" sz="3000">
                <a:solidFill>
                  <a:srgbClr val="132F5A"/>
                </a:solidFill>
              </a:rPr>
              <a:t>Introductions</a:t>
            </a:r>
            <a:endParaRPr/>
          </a:p>
        </p:txBody>
      </p:sp>
      <p:pic>
        <p:nvPicPr>
          <p:cNvPr descr="Handshake" id="35" name="Google Shape;35;p5"/>
          <p:cNvPicPr preferRelativeResize="0"/>
          <p:nvPr/>
        </p:nvPicPr>
        <p:blipFill rotWithShape="1">
          <a:blip r:embed="rId3">
            <a:alphaModFix/>
          </a:blip>
          <a:srcRect b="0" l="0" r="0" t="0"/>
          <a:stretch/>
        </p:blipFill>
        <p:spPr>
          <a:xfrm>
            <a:off x="304800" y="1524000"/>
            <a:ext cx="3810000" cy="38100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3"/>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Summary</a:t>
            </a:r>
            <a:endParaRPr/>
          </a:p>
        </p:txBody>
      </p:sp>
      <p:sp>
        <p:nvSpPr>
          <p:cNvPr id="155" name="Google Shape;155;p23"/>
          <p:cNvSpPr txBox="1"/>
          <p:nvPr>
            <p:ph idx="1" type="body"/>
          </p:nvPr>
        </p:nvSpPr>
        <p:spPr>
          <a:xfrm>
            <a:off x="457200" y="1066800"/>
            <a:ext cx="8229600" cy="4267200"/>
          </a:xfrm>
          <a:prstGeom prst="rect">
            <a:avLst/>
          </a:prstGeom>
          <a:noFill/>
          <a:ln>
            <a:noFill/>
          </a:ln>
        </p:spPr>
        <p:txBody>
          <a:bodyPr anchorCtr="0" anchor="t" bIns="0" lIns="0" spcFirstLastPara="1" rIns="0" wrap="square" tIns="0">
            <a:normAutofit/>
          </a:bodyPr>
          <a:lstStyle/>
          <a:p>
            <a:pPr indent="-338138" lvl="0" marL="342900" rtl="0" algn="l">
              <a:spcBef>
                <a:spcPts val="0"/>
              </a:spcBef>
              <a:spcAft>
                <a:spcPts val="0"/>
              </a:spcAft>
              <a:buClr>
                <a:srgbClr val="132F5A"/>
              </a:buClr>
              <a:buSzPts val="3000"/>
              <a:buChar char="•"/>
            </a:pPr>
            <a:r>
              <a:rPr lang="en-US" sz="3000">
                <a:solidFill>
                  <a:srgbClr val="132F5A"/>
                </a:solidFill>
              </a:rPr>
              <a:t>What final questions do you have?</a:t>
            </a:r>
            <a:endParaRPr/>
          </a:p>
          <a:p>
            <a:pPr indent="-147638" lvl="0" marL="342900" rtl="0" algn="l">
              <a:spcBef>
                <a:spcPts val="700"/>
              </a:spcBef>
              <a:spcAft>
                <a:spcPts val="0"/>
              </a:spcAft>
              <a:buClr>
                <a:srgbClr val="000000"/>
              </a:buClr>
              <a:buSzPts val="3000"/>
              <a:buNone/>
            </a:pPr>
            <a:r>
              <a:t/>
            </a:r>
            <a:endParaRPr sz="3000">
              <a:solidFill>
                <a:srgbClr val="132F5A"/>
              </a:solidFill>
            </a:endParaRPr>
          </a:p>
          <a:p>
            <a:pPr indent="-338138" lvl="0" marL="342900" rtl="0" algn="l">
              <a:spcBef>
                <a:spcPts val="700"/>
              </a:spcBef>
              <a:spcAft>
                <a:spcPts val="0"/>
              </a:spcAft>
              <a:buClr>
                <a:srgbClr val="132F5A"/>
              </a:buClr>
              <a:buSzPts val="3000"/>
              <a:buChar char="•"/>
            </a:pPr>
            <a:r>
              <a:rPr lang="en-US" sz="3000">
                <a:solidFill>
                  <a:srgbClr val="132F5A"/>
                </a:solidFill>
              </a:rPr>
              <a:t>What have you learned?</a:t>
            </a:r>
            <a:endParaRPr/>
          </a:p>
          <a:p>
            <a:pPr indent="-147638" lvl="0" marL="342900" rtl="0" algn="l">
              <a:spcBef>
                <a:spcPts val="700"/>
              </a:spcBef>
              <a:spcAft>
                <a:spcPts val="0"/>
              </a:spcAft>
              <a:buClr>
                <a:srgbClr val="000000"/>
              </a:buClr>
              <a:buSzPts val="3000"/>
              <a:buNone/>
            </a:pPr>
            <a:r>
              <a:t/>
            </a:r>
            <a:endParaRPr sz="3000">
              <a:solidFill>
                <a:srgbClr val="132F5A"/>
              </a:solidFill>
            </a:endParaRPr>
          </a:p>
          <a:p>
            <a:pPr indent="-338138" lvl="0" marL="342900" rtl="0" algn="l">
              <a:spcBef>
                <a:spcPts val="700"/>
              </a:spcBef>
              <a:spcAft>
                <a:spcPts val="0"/>
              </a:spcAft>
              <a:buClr>
                <a:srgbClr val="132F5A"/>
              </a:buClr>
              <a:buSzPts val="3000"/>
              <a:buChar char="•"/>
            </a:pPr>
            <a:r>
              <a:rPr lang="en-US" sz="3000">
                <a:solidFill>
                  <a:srgbClr val="132F5A"/>
                </a:solidFill>
              </a:rPr>
              <a:t>How would you evaluate the training?</a:t>
            </a:r>
            <a:endParaRPr/>
          </a:p>
        </p:txBody>
      </p:sp>
      <p:pic>
        <p:nvPicPr>
          <p:cNvPr descr="Clipboard and pencil" id="156" name="Google Shape;156;p23"/>
          <p:cNvPicPr preferRelativeResize="0"/>
          <p:nvPr/>
        </p:nvPicPr>
        <p:blipFill rotWithShape="1">
          <a:blip r:embed="rId3">
            <a:alphaModFix/>
          </a:blip>
          <a:srcRect b="0" l="0" r="0" t="22000"/>
          <a:stretch/>
        </p:blipFill>
        <p:spPr>
          <a:xfrm>
            <a:off x="6705600" y="4038599"/>
            <a:ext cx="2063750" cy="160972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4"/>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Conclusion</a:t>
            </a:r>
            <a:endParaRPr/>
          </a:p>
        </p:txBody>
      </p:sp>
      <p:sp>
        <p:nvSpPr>
          <p:cNvPr id="162" name="Google Shape;162;p24"/>
          <p:cNvSpPr txBox="1"/>
          <p:nvPr>
            <p:ph idx="1" type="body"/>
          </p:nvPr>
        </p:nvSpPr>
        <p:spPr>
          <a:xfrm>
            <a:off x="457200" y="914400"/>
            <a:ext cx="8382000" cy="5257800"/>
          </a:xfrm>
          <a:prstGeom prst="rect">
            <a:avLst/>
          </a:prstGeom>
          <a:noFill/>
          <a:ln>
            <a:noFill/>
          </a:ln>
        </p:spPr>
        <p:txBody>
          <a:bodyPr anchorCtr="0" anchor="t" bIns="0" lIns="0" spcFirstLastPara="1" rIns="0" wrap="square" tIns="0">
            <a:normAutofit/>
          </a:bodyPr>
          <a:lstStyle/>
          <a:p>
            <a:pPr indent="-342900" lvl="0" marL="342900" rtl="0" algn="l">
              <a:spcBef>
                <a:spcPts val="0"/>
              </a:spcBef>
              <a:spcAft>
                <a:spcPts val="0"/>
              </a:spcAft>
              <a:buClr>
                <a:srgbClr val="132F5A"/>
              </a:buClr>
              <a:buSzPts val="3000"/>
              <a:buNone/>
            </a:pPr>
            <a:r>
              <a:rPr lang="en-US" sz="3000">
                <a:solidFill>
                  <a:srgbClr val="132F5A"/>
                </a:solidFill>
              </a:rPr>
              <a:t>You learned about:</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Five organizational types (legal structures)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Their characteristics, advantages, and disadvantages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Choosing an organizational type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 name="Shape 39"/>
        <p:cNvGrpSpPr/>
        <p:nvPr/>
      </p:nvGrpSpPr>
      <p:grpSpPr>
        <a:xfrm>
          <a:off x="0" y="0"/>
          <a:ext cx="0" cy="0"/>
          <a:chOff x="0" y="0"/>
          <a:chExt cx="0" cy="0"/>
        </a:xfrm>
      </p:grpSpPr>
      <p:sp>
        <p:nvSpPr>
          <p:cNvPr id="40" name="Google Shape;40;p6"/>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Objectives</a:t>
            </a:r>
            <a:endParaRPr/>
          </a:p>
        </p:txBody>
      </p:sp>
      <p:sp>
        <p:nvSpPr>
          <p:cNvPr id="41" name="Google Shape;41;p6"/>
          <p:cNvSpPr txBox="1"/>
          <p:nvPr>
            <p:ph idx="1" type="body"/>
          </p:nvPr>
        </p:nvSpPr>
        <p:spPr>
          <a:xfrm>
            <a:off x="457200" y="1143000"/>
            <a:ext cx="8686800" cy="50292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Clr>
                <a:srgbClr val="132F5A"/>
              </a:buClr>
              <a:buSzPts val="3200"/>
              <a:buNone/>
            </a:pPr>
            <a:r>
              <a:rPr lang="en-US" sz="3200">
                <a:solidFill>
                  <a:srgbClr val="132F5A"/>
                </a:solidFill>
              </a:rPr>
              <a:t>Identify general characteristics, advantages, and disadvantages of each of these organizational types for small businesses:</a:t>
            </a:r>
            <a:endParaRPr sz="3600">
              <a:solidFill>
                <a:srgbClr val="132F5A"/>
              </a:solidFill>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Sole Proprietorship</a:t>
            </a:r>
            <a:endParaRPr sz="3200">
              <a:solidFill>
                <a:srgbClr val="002060"/>
              </a:solidFill>
              <a:latin typeface="Helvetica Neue"/>
              <a:ea typeface="Helvetica Neue"/>
              <a:cs typeface="Helvetica Neue"/>
              <a:sym typeface="Helvetica Neue"/>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Partnerships </a:t>
            </a:r>
            <a:endParaRPr sz="3200">
              <a:solidFill>
                <a:srgbClr val="002060"/>
              </a:solidFill>
              <a:latin typeface="Helvetica Neue"/>
              <a:ea typeface="Helvetica Neue"/>
              <a:cs typeface="Helvetica Neue"/>
              <a:sym typeface="Helvetica Neue"/>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Limited Liability Company (LLC)</a:t>
            </a:r>
            <a:endParaRPr sz="3200">
              <a:solidFill>
                <a:srgbClr val="002060"/>
              </a:solidFill>
              <a:latin typeface="Helvetica Neue"/>
              <a:ea typeface="Helvetica Neue"/>
              <a:cs typeface="Helvetica Neue"/>
              <a:sym typeface="Helvetica Neue"/>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C-corporation </a:t>
            </a:r>
            <a:endParaRPr sz="3200">
              <a:solidFill>
                <a:srgbClr val="002060"/>
              </a:solidFill>
              <a:latin typeface="Helvetica Neue"/>
              <a:ea typeface="Helvetica Neue"/>
              <a:cs typeface="Helvetica Neue"/>
              <a:sym typeface="Helvetica Neue"/>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S-corporation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pic>
        <p:nvPicPr>
          <p:cNvPr descr="question_mark.jpg" id="46" name="Google Shape;46;p7"/>
          <p:cNvPicPr preferRelativeResize="0"/>
          <p:nvPr/>
        </p:nvPicPr>
        <p:blipFill rotWithShape="1">
          <a:blip r:embed="rId3">
            <a:alphaModFix/>
          </a:blip>
          <a:srcRect b="0" l="0" r="0" t="0"/>
          <a:stretch/>
        </p:blipFill>
        <p:spPr>
          <a:xfrm>
            <a:off x="4114800" y="2286000"/>
            <a:ext cx="4953000" cy="3911600"/>
          </a:xfrm>
          <a:prstGeom prst="rect">
            <a:avLst/>
          </a:prstGeom>
          <a:noFill/>
          <a:ln>
            <a:noFill/>
          </a:ln>
        </p:spPr>
      </p:pic>
      <p:sp>
        <p:nvSpPr>
          <p:cNvPr id="47" name="Google Shape;47;p7"/>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What Do You Know?</a:t>
            </a:r>
            <a:endParaRPr/>
          </a:p>
        </p:txBody>
      </p:sp>
      <p:sp>
        <p:nvSpPr>
          <p:cNvPr id="48" name="Google Shape;48;p7"/>
          <p:cNvSpPr txBox="1"/>
          <p:nvPr>
            <p:ph idx="1" type="body"/>
          </p:nvPr>
        </p:nvSpPr>
        <p:spPr>
          <a:xfrm>
            <a:off x="533400" y="1295400"/>
            <a:ext cx="5867400" cy="3048000"/>
          </a:xfrm>
          <a:prstGeom prst="rect">
            <a:avLst/>
          </a:prstGeom>
          <a:noFill/>
          <a:ln>
            <a:noFill/>
          </a:ln>
        </p:spPr>
        <p:txBody>
          <a:bodyPr anchorCtr="0" anchor="ctr" bIns="0" lIns="0" spcFirstLastPara="1" rIns="0" wrap="square" tIns="0">
            <a:normAutofit/>
          </a:bodyPr>
          <a:lstStyle/>
          <a:p>
            <a:pPr indent="0" lvl="0" marL="0" marR="0" rtl="0" algn="l">
              <a:spcBef>
                <a:spcPts val="0"/>
              </a:spcBef>
              <a:spcAft>
                <a:spcPts val="0"/>
              </a:spcAft>
              <a:buClr>
                <a:srgbClr val="132F5A"/>
              </a:buClr>
              <a:buSzPts val="3000"/>
              <a:buFont typeface="Arial"/>
              <a:buNone/>
            </a:pPr>
            <a:r>
              <a:rPr b="0" i="0" lang="en-US" sz="3000" u="none" cap="none" strike="noStrike">
                <a:solidFill>
                  <a:srgbClr val="132F5A"/>
                </a:solidFill>
                <a:latin typeface="Helvetica Neue"/>
                <a:ea typeface="Helvetica Neue"/>
                <a:cs typeface="Helvetica Neue"/>
                <a:sym typeface="Helvetica Neue"/>
              </a:rPr>
              <a:t>What do you know or want to learn about organizational types for small businesses?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8"/>
          <p:cNvSpPr txBox="1"/>
          <p:nvPr>
            <p:ph idx="1" type="body"/>
          </p:nvPr>
        </p:nvSpPr>
        <p:spPr>
          <a:xfrm>
            <a:off x="457200" y="990600"/>
            <a:ext cx="8229600" cy="387985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Clr>
                <a:srgbClr val="132F5A"/>
              </a:buClr>
              <a:buSzPts val="3000"/>
              <a:buNone/>
            </a:pPr>
            <a:r>
              <a:rPr lang="en-US" sz="3000">
                <a:solidFill>
                  <a:srgbClr val="132F5A"/>
                </a:solidFill>
              </a:rPr>
              <a:t>What are the 5 common organizational types (also called “legal structures”)?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Sole Proprietorship</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Partnership (general, limited, &amp; LLP)</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Limited Liability Company (LLC)</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C-corporation</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S-corporation</a:t>
            </a:r>
            <a:endParaRPr/>
          </a:p>
        </p:txBody>
      </p:sp>
      <p:sp>
        <p:nvSpPr>
          <p:cNvPr id="54" name="Google Shape;54;p8"/>
          <p:cNvSpPr txBox="1"/>
          <p:nvPr>
            <p:ph type="title"/>
          </p:nvPr>
        </p:nvSpPr>
        <p:spPr>
          <a:xfrm>
            <a:off x="457200" y="381000"/>
            <a:ext cx="86868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Organizational Types</a:t>
            </a:r>
            <a:endParaRPr/>
          </a:p>
        </p:txBody>
      </p:sp>
      <p:sp>
        <p:nvSpPr>
          <p:cNvPr id="55" name="Google Shape;55;p8"/>
          <p:cNvSpPr/>
          <p:nvPr/>
        </p:nvSpPr>
        <p:spPr>
          <a:xfrm>
            <a:off x="7391400" y="5714999"/>
            <a:ext cx="1454938" cy="301068"/>
          </a:xfrm>
          <a:prstGeom prst="rect">
            <a:avLst/>
          </a:prstGeom>
          <a:noFill/>
          <a:ln>
            <a:noFill/>
          </a:ln>
        </p:spPr>
        <p:txBody>
          <a:bodyPr anchorCtr="0" anchor="t" bIns="45700" lIns="45700" spcFirstLastPara="1" rIns="45700" wrap="square" tIns="45700">
            <a:noAutofit/>
          </a:bodyPr>
          <a:lstStyle/>
          <a:p>
            <a:pPr indent="0" lvl="0" marL="0" marR="0" rtl="0" algn="l">
              <a:spcBef>
                <a:spcPts val="0"/>
              </a:spcBef>
              <a:spcAft>
                <a:spcPts val="0"/>
              </a:spcAft>
              <a:buNone/>
            </a:pPr>
            <a:r>
              <a:rPr b="0" i="0" lang="en-US" sz="1800" u="none" cap="none" strike="noStrike">
                <a:solidFill>
                  <a:srgbClr val="002060"/>
                </a:solidFill>
                <a:latin typeface="Helvetica Neue"/>
                <a:ea typeface="Helvetica Neue"/>
                <a:cs typeface="Helvetica Neue"/>
                <a:sym typeface="Helvetica Neue"/>
              </a:rPr>
              <a:t>Continued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9"/>
          <p:cNvSpPr txBox="1"/>
          <p:nvPr>
            <p:ph type="title"/>
          </p:nvPr>
        </p:nvSpPr>
        <p:spPr>
          <a:xfrm>
            <a:off x="457200" y="381000"/>
            <a:ext cx="8686800" cy="609600"/>
          </a:xfrm>
          <a:prstGeom prst="rect">
            <a:avLst/>
          </a:prstGeom>
          <a:noFill/>
          <a:ln>
            <a:noFill/>
          </a:ln>
        </p:spPr>
        <p:txBody>
          <a:bodyPr anchorCtr="0" anchor="t" bIns="0" lIns="0" spcFirstLastPara="1" rIns="0" wrap="square" tIns="0">
            <a:normAutofit/>
          </a:bodyPr>
          <a:lstStyle/>
          <a:p>
            <a:pPr indent="0" lvl="0" marL="0" marR="0" rtl="0" algn="l">
              <a:spcBef>
                <a:spcPts val="0"/>
              </a:spcBef>
              <a:spcAft>
                <a:spcPts val="0"/>
              </a:spcAft>
              <a:buNone/>
            </a:pPr>
            <a:r>
              <a:rPr b="0" i="0" lang="en-US" sz="2988" u="none" cap="none" strike="noStrike">
                <a:solidFill>
                  <a:srgbClr val="C1961C"/>
                </a:solidFill>
                <a:latin typeface="Helvetica Neue"/>
                <a:ea typeface="Helvetica Neue"/>
                <a:cs typeface="Helvetica Neue"/>
                <a:sym typeface="Helvetica Neue"/>
              </a:rPr>
              <a:t>Factors for Choosing an Organizational Type</a:t>
            </a:r>
            <a:endParaRPr/>
          </a:p>
        </p:txBody>
      </p:sp>
      <p:sp>
        <p:nvSpPr>
          <p:cNvPr id="61" name="Google Shape;61;p9"/>
          <p:cNvSpPr txBox="1"/>
          <p:nvPr>
            <p:ph idx="1" type="body"/>
          </p:nvPr>
        </p:nvSpPr>
        <p:spPr>
          <a:xfrm>
            <a:off x="457200" y="990600"/>
            <a:ext cx="8686800" cy="5181600"/>
          </a:xfrm>
          <a:prstGeom prst="rect">
            <a:avLst/>
          </a:prstGeom>
          <a:noFill/>
          <a:ln>
            <a:noFill/>
          </a:ln>
        </p:spPr>
        <p:txBody>
          <a:bodyPr anchorCtr="0" anchor="t" bIns="0" lIns="0" spcFirstLastPara="1" rIns="0" wrap="square" tIns="0">
            <a:normAutofit/>
          </a:bodyPr>
          <a:lstStyle/>
          <a:p>
            <a:pPr indent="-342900" lvl="0" marL="342900" rtl="0" algn="l">
              <a:spcBef>
                <a:spcPts val="0"/>
              </a:spcBef>
              <a:spcAft>
                <a:spcPts val="0"/>
              </a:spcAft>
              <a:buClr>
                <a:srgbClr val="000000"/>
              </a:buClr>
              <a:buSzPts val="3000"/>
              <a:buNone/>
            </a:pPr>
            <a:r>
              <a:t/>
            </a:r>
            <a:endParaRPr sz="3000">
              <a:solidFill>
                <a:srgbClr val="132F5A"/>
              </a:solidFill>
            </a:endParaRPr>
          </a:p>
          <a:p>
            <a:pPr indent="-285750" lvl="1" marL="742950" rtl="0" algn="l">
              <a:spcBef>
                <a:spcPts val="600"/>
              </a:spcBef>
              <a:spcAft>
                <a:spcPts val="0"/>
              </a:spcAft>
              <a:buClr>
                <a:srgbClr val="002060"/>
              </a:buClr>
              <a:buSzPts val="2800"/>
              <a:buChar char="•"/>
            </a:pPr>
            <a:r>
              <a:rPr lang="en-US" sz="2800">
                <a:solidFill>
                  <a:srgbClr val="002060"/>
                </a:solidFill>
              </a:rPr>
              <a:t>Taxation</a:t>
            </a:r>
            <a:r>
              <a:rPr lang="en-US" sz="2800">
                <a:solidFill>
                  <a:srgbClr val="002060"/>
                </a:solidFill>
                <a:latin typeface="Helvetica Neue"/>
                <a:ea typeface="Helvetica Neue"/>
                <a:cs typeface="Helvetica Neue"/>
                <a:sym typeface="Helvetica Neue"/>
              </a:rPr>
              <a:t> – Taxes on profits are paid through personal tax returns except for corporations</a:t>
            </a:r>
            <a:endParaRPr/>
          </a:p>
          <a:p>
            <a:pPr indent="-285750" lvl="1" marL="742950" rtl="0" algn="l">
              <a:spcBef>
                <a:spcPts val="600"/>
              </a:spcBef>
              <a:spcAft>
                <a:spcPts val="0"/>
              </a:spcAft>
              <a:buClr>
                <a:srgbClr val="002060"/>
              </a:buClr>
              <a:buSzPts val="2800"/>
              <a:buChar char="•"/>
            </a:pPr>
            <a:r>
              <a:rPr lang="en-US" sz="2800">
                <a:solidFill>
                  <a:srgbClr val="002060"/>
                </a:solidFill>
              </a:rPr>
              <a:t>Liability and Risk</a:t>
            </a:r>
            <a:r>
              <a:rPr lang="en-US" sz="2800">
                <a:solidFill>
                  <a:srgbClr val="002060"/>
                </a:solidFill>
                <a:latin typeface="Helvetica Neue"/>
                <a:ea typeface="Helvetica Neue"/>
                <a:cs typeface="Helvetica Neue"/>
                <a:sym typeface="Helvetica Neue"/>
              </a:rPr>
              <a:t> – Responsibility for harm to another person or property, or contract disputes</a:t>
            </a:r>
            <a:endParaRPr/>
          </a:p>
          <a:p>
            <a:pPr indent="-285750" lvl="1" marL="742950" rtl="0" algn="l">
              <a:spcBef>
                <a:spcPts val="600"/>
              </a:spcBef>
              <a:spcAft>
                <a:spcPts val="0"/>
              </a:spcAft>
              <a:buClr>
                <a:srgbClr val="002060"/>
              </a:buClr>
              <a:buSzPts val="2800"/>
              <a:buChar char="•"/>
            </a:pPr>
            <a:r>
              <a:rPr lang="en-US" sz="2800">
                <a:solidFill>
                  <a:srgbClr val="002060"/>
                </a:solidFill>
              </a:rPr>
              <a:t>Management</a:t>
            </a:r>
            <a:r>
              <a:rPr lang="en-US" sz="2800">
                <a:solidFill>
                  <a:srgbClr val="002060"/>
                </a:solidFill>
                <a:latin typeface="Helvetica Neue"/>
                <a:ea typeface="Helvetica Neue"/>
                <a:cs typeface="Helvetica Neue"/>
                <a:sym typeface="Helvetica Neue"/>
              </a:rPr>
              <a:t> – Decision-making authority</a:t>
            </a:r>
            <a:endParaRPr/>
          </a:p>
          <a:p>
            <a:pPr indent="-285750" lvl="1" marL="742950" rtl="0" algn="l">
              <a:spcBef>
                <a:spcPts val="600"/>
              </a:spcBef>
              <a:spcAft>
                <a:spcPts val="0"/>
              </a:spcAft>
              <a:buClr>
                <a:srgbClr val="002060"/>
              </a:buClr>
              <a:buSzPts val="2800"/>
              <a:buChar char="•"/>
            </a:pPr>
            <a:r>
              <a:rPr lang="en-US" sz="2800">
                <a:solidFill>
                  <a:srgbClr val="002060"/>
                </a:solidFill>
              </a:rPr>
              <a:t>Continuity and Transferability</a:t>
            </a:r>
            <a:r>
              <a:rPr lang="en-US" sz="2800">
                <a:solidFill>
                  <a:srgbClr val="002060"/>
                </a:solidFill>
                <a:latin typeface="Helvetica Neue"/>
                <a:ea typeface="Helvetica Neue"/>
                <a:cs typeface="Helvetica Neue"/>
                <a:sym typeface="Helvetica Neue"/>
              </a:rPr>
              <a:t> – How a business persists and how it is sold</a:t>
            </a:r>
            <a:endParaRPr/>
          </a:p>
          <a:p>
            <a:pPr indent="-285750" lvl="1" marL="742950" rtl="0" algn="l">
              <a:spcBef>
                <a:spcPts val="600"/>
              </a:spcBef>
              <a:spcAft>
                <a:spcPts val="0"/>
              </a:spcAft>
              <a:buClr>
                <a:srgbClr val="002060"/>
              </a:buClr>
              <a:buSzPts val="2800"/>
              <a:buChar char="•"/>
            </a:pPr>
            <a:r>
              <a:rPr lang="en-US" sz="2800">
                <a:solidFill>
                  <a:srgbClr val="002060"/>
                </a:solidFill>
              </a:rPr>
              <a:t>Expense and Formality</a:t>
            </a:r>
            <a:r>
              <a:rPr lang="en-US" sz="2800">
                <a:solidFill>
                  <a:srgbClr val="002060"/>
                </a:solidFill>
                <a:latin typeface="Helvetica Neue"/>
                <a:ea typeface="Helvetica Neue"/>
                <a:cs typeface="Helvetica Neue"/>
                <a:sym typeface="Helvetica Neue"/>
              </a:rPr>
              <a:t> – Costs, legal responsibility, degree of complexity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0"/>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marR="0" rtl="0" algn="l">
              <a:spcBef>
                <a:spcPts val="0"/>
              </a:spcBef>
              <a:spcAft>
                <a:spcPts val="0"/>
              </a:spcAft>
              <a:buNone/>
            </a:pPr>
            <a:r>
              <a:rPr b="0" i="0" lang="en-US" sz="2880" u="none" cap="none" strike="noStrike">
                <a:solidFill>
                  <a:srgbClr val="C1961C"/>
                </a:solidFill>
                <a:latin typeface="Helvetica Neue"/>
                <a:ea typeface="Helvetica Neue"/>
                <a:cs typeface="Helvetica Neue"/>
                <a:sym typeface="Helvetica Neue"/>
              </a:rPr>
              <a:t>Discussion Point #1: Organizational Factors</a:t>
            </a:r>
            <a:endParaRPr/>
          </a:p>
        </p:txBody>
      </p:sp>
      <p:pic>
        <p:nvPicPr>
          <p:cNvPr descr="Pencil" id="67" name="Google Shape;67;p10"/>
          <p:cNvPicPr preferRelativeResize="0"/>
          <p:nvPr/>
        </p:nvPicPr>
        <p:blipFill rotWithShape="1">
          <a:blip r:embed="rId3">
            <a:alphaModFix/>
          </a:blip>
          <a:srcRect b="0" l="0" r="0" t="0"/>
          <a:stretch/>
        </p:blipFill>
        <p:spPr>
          <a:xfrm>
            <a:off x="0" y="2895600"/>
            <a:ext cx="1619250" cy="2714625"/>
          </a:xfrm>
          <a:prstGeom prst="rect">
            <a:avLst/>
          </a:prstGeom>
          <a:noFill/>
          <a:ln>
            <a:noFill/>
          </a:ln>
        </p:spPr>
      </p:pic>
      <p:sp>
        <p:nvSpPr>
          <p:cNvPr id="68" name="Google Shape;68;p10"/>
          <p:cNvSpPr/>
          <p:nvPr/>
        </p:nvSpPr>
        <p:spPr>
          <a:xfrm>
            <a:off x="2039938" y="1646238"/>
            <a:ext cx="6923087" cy="1768349"/>
          </a:xfrm>
          <a:prstGeom prst="rect">
            <a:avLst/>
          </a:prstGeom>
          <a:noFill/>
          <a:ln>
            <a:noFill/>
          </a:ln>
        </p:spPr>
        <p:txBody>
          <a:bodyPr anchorCtr="0" anchor="t" bIns="45700" lIns="45700" spcFirstLastPara="1" rIns="45700" wrap="square" tIns="45700">
            <a:noAutofit/>
          </a:bodyPr>
          <a:lstStyle/>
          <a:p>
            <a:pPr indent="0" lvl="0" marL="0" marR="0" rtl="0" algn="l">
              <a:lnSpc>
                <a:spcPct val="107142"/>
              </a:lnSpc>
              <a:spcBef>
                <a:spcPts val="0"/>
              </a:spcBef>
              <a:spcAft>
                <a:spcPts val="0"/>
              </a:spcAft>
              <a:buNone/>
            </a:pPr>
            <a:r>
              <a:t/>
            </a:r>
            <a:endParaRPr b="0" i="0" sz="2800" u="none" cap="none" strike="noStrike">
              <a:solidFill>
                <a:srgbClr val="1F497D"/>
              </a:solidFill>
              <a:latin typeface="Arial"/>
              <a:ea typeface="Arial"/>
              <a:cs typeface="Arial"/>
              <a:sym typeface="Arial"/>
            </a:endParaRPr>
          </a:p>
          <a:p>
            <a:pPr indent="0" lvl="0" marL="0" marR="0" rtl="0" algn="l">
              <a:lnSpc>
                <a:spcPct val="107142"/>
              </a:lnSpc>
              <a:spcBef>
                <a:spcPts val="400"/>
              </a:spcBef>
              <a:spcAft>
                <a:spcPts val="0"/>
              </a:spcAft>
              <a:buNone/>
            </a:pPr>
            <a:r>
              <a:t/>
            </a:r>
            <a:endParaRPr b="0" i="0" sz="2800" u="none" cap="none" strike="noStrike">
              <a:solidFill>
                <a:srgbClr val="1F497D"/>
              </a:solidFill>
              <a:latin typeface="Arial"/>
              <a:ea typeface="Arial"/>
              <a:cs typeface="Arial"/>
              <a:sym typeface="Arial"/>
            </a:endParaRPr>
          </a:p>
          <a:p>
            <a:pPr indent="0" lvl="0" marL="0" marR="0" rtl="0" algn="l">
              <a:lnSpc>
                <a:spcPct val="107142"/>
              </a:lnSpc>
              <a:spcBef>
                <a:spcPts val="600"/>
              </a:spcBef>
              <a:spcAft>
                <a:spcPts val="0"/>
              </a:spcAft>
              <a:buNone/>
            </a:pPr>
            <a:r>
              <a:rPr b="0" i="0" lang="en-US" sz="2800" u="none" cap="none" strike="noStrike">
                <a:solidFill>
                  <a:srgbClr val="1F497D"/>
                </a:solidFill>
                <a:latin typeface="Calibri"/>
                <a:ea typeface="Calibri"/>
                <a:cs typeface="Calibri"/>
                <a:sym typeface="Calibri"/>
              </a:rPr>
              <a:t>Which organizational factors have the most impact on your business?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1"/>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Sole Proprietorship</a:t>
            </a:r>
            <a:endParaRPr/>
          </a:p>
        </p:txBody>
      </p:sp>
      <p:sp>
        <p:nvSpPr>
          <p:cNvPr id="74" name="Google Shape;74;p11"/>
          <p:cNvSpPr txBox="1"/>
          <p:nvPr>
            <p:ph idx="1" type="body"/>
          </p:nvPr>
        </p:nvSpPr>
        <p:spPr>
          <a:xfrm>
            <a:off x="457200" y="990600"/>
            <a:ext cx="8229600" cy="5257800"/>
          </a:xfrm>
          <a:prstGeom prst="rect">
            <a:avLst/>
          </a:prstGeom>
          <a:noFill/>
          <a:ln>
            <a:noFill/>
          </a:ln>
        </p:spPr>
        <p:txBody>
          <a:bodyPr anchorCtr="0" anchor="t" bIns="0" lIns="0" spcFirstLastPara="1" rIns="0" wrap="square" tIns="0">
            <a:normAutofit/>
          </a:bodyPr>
          <a:lstStyle/>
          <a:p>
            <a:pPr indent="-342900" lvl="0" marL="342900" rtl="0" algn="l">
              <a:spcBef>
                <a:spcPts val="0"/>
              </a:spcBef>
              <a:spcAft>
                <a:spcPts val="0"/>
              </a:spcAft>
              <a:buClr>
                <a:srgbClr val="4F81BD"/>
              </a:buClr>
              <a:buSzPts val="3000"/>
              <a:buNone/>
            </a:pPr>
            <a:r>
              <a:rPr lang="en-US" sz="3000">
                <a:solidFill>
                  <a:srgbClr val="4F81BD"/>
                </a:solidFill>
              </a:rPr>
              <a:t>Business is one and the same as the owner</a:t>
            </a:r>
            <a:endParaRPr/>
          </a:p>
          <a:p>
            <a:pPr indent="-342900" lvl="0" marL="342900" rtl="0" algn="l">
              <a:spcBef>
                <a:spcPts val="1200"/>
              </a:spcBef>
              <a:spcAft>
                <a:spcPts val="0"/>
              </a:spcAft>
              <a:buClr>
                <a:srgbClr val="132F5A"/>
              </a:buClr>
              <a:buSzPts val="2800"/>
              <a:buNone/>
            </a:pPr>
            <a:r>
              <a:rPr lang="en-US" sz="2800">
                <a:solidFill>
                  <a:srgbClr val="132F5A"/>
                </a:solidFill>
              </a:rPr>
              <a:t>Advantages and Disadvantages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Owner has unlimited personal liability</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Pass-through taxes – personal tax return</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Owner controls business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Simplest form of organization</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Lowest cost to form</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Appropriate for small start-up</a:t>
            </a:r>
            <a:endParaRPr/>
          </a:p>
        </p:txBody>
      </p:sp>
      <p:pic>
        <p:nvPicPr>
          <p:cNvPr descr="iStock_000013366794XSmall.jpg" id="75" name="Google Shape;75;p11"/>
          <p:cNvPicPr preferRelativeResize="0"/>
          <p:nvPr/>
        </p:nvPicPr>
        <p:blipFill rotWithShape="1">
          <a:blip r:embed="rId3">
            <a:alphaModFix/>
          </a:blip>
          <a:srcRect b="0" l="16941" r="22821" t="0"/>
          <a:stretch/>
        </p:blipFill>
        <p:spPr>
          <a:xfrm>
            <a:off x="6324600" y="3409950"/>
            <a:ext cx="2438400" cy="2686050"/>
          </a:xfrm>
          <a:prstGeom prst="rect">
            <a:avLst/>
          </a:prstGeom>
          <a:noFill/>
          <a:ln>
            <a:noFill/>
          </a:ln>
          <a:effectLst>
            <a:outerShdw blurRad="50800" rotWithShape="0" dir="2700000" dist="38100">
              <a:srgbClr val="000000">
                <a:alpha val="40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2"/>
          <p:cNvSpPr txBox="1"/>
          <p:nvPr>
            <p:ph type="title"/>
          </p:nvPr>
        </p:nvSpPr>
        <p:spPr>
          <a:xfrm>
            <a:off x="457200" y="381000"/>
            <a:ext cx="8229600" cy="6096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None/>
            </a:pPr>
            <a:r>
              <a:rPr lang="en-US" sz="3600">
                <a:solidFill>
                  <a:srgbClr val="C1961C"/>
                </a:solidFill>
              </a:rPr>
              <a:t>General Partnership</a:t>
            </a:r>
            <a:endParaRPr/>
          </a:p>
        </p:txBody>
      </p:sp>
      <p:sp>
        <p:nvSpPr>
          <p:cNvPr id="81" name="Google Shape;81;p12"/>
          <p:cNvSpPr txBox="1"/>
          <p:nvPr>
            <p:ph idx="1" type="body"/>
          </p:nvPr>
        </p:nvSpPr>
        <p:spPr>
          <a:xfrm>
            <a:off x="457200" y="990600"/>
            <a:ext cx="8686800" cy="5257800"/>
          </a:xfrm>
          <a:prstGeom prst="rect">
            <a:avLst/>
          </a:prstGeom>
          <a:noFill/>
          <a:ln>
            <a:noFill/>
          </a:ln>
        </p:spPr>
        <p:txBody>
          <a:bodyPr anchorCtr="0" anchor="t" bIns="0" lIns="0" spcFirstLastPara="1" rIns="0" wrap="square" tIns="0">
            <a:normAutofit/>
          </a:bodyPr>
          <a:lstStyle/>
          <a:p>
            <a:pPr indent="0" lvl="0" marL="0" rtl="0" algn="l">
              <a:spcBef>
                <a:spcPts val="0"/>
              </a:spcBef>
              <a:spcAft>
                <a:spcPts val="0"/>
              </a:spcAft>
              <a:buClr>
                <a:srgbClr val="4F81BD"/>
              </a:buClr>
              <a:buSzPts val="3000"/>
              <a:buNone/>
            </a:pPr>
            <a:r>
              <a:rPr lang="en-US" sz="3000">
                <a:solidFill>
                  <a:srgbClr val="4F81BD"/>
                </a:solidFill>
              </a:rPr>
              <a:t>Business association of two or more people</a:t>
            </a:r>
            <a:endParaRPr/>
          </a:p>
          <a:p>
            <a:pPr indent="-342900" lvl="0" marL="342900" rtl="0" algn="l">
              <a:spcBef>
                <a:spcPts val="1200"/>
              </a:spcBef>
              <a:spcAft>
                <a:spcPts val="0"/>
              </a:spcAft>
              <a:buClr>
                <a:srgbClr val="132F5A"/>
              </a:buClr>
              <a:buSzPts val="2800"/>
              <a:buNone/>
            </a:pPr>
            <a:r>
              <a:rPr lang="en-US" sz="2800">
                <a:solidFill>
                  <a:srgbClr val="132F5A"/>
                </a:solidFill>
              </a:rPr>
              <a:t>Advantages and Disadvantages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Owners have personal liability</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Pass-through taxation</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Shared risk and costs</a:t>
            </a:r>
            <a:endParaRPr/>
          </a:p>
          <a:p>
            <a:pPr indent="-285750" lvl="1" marL="742950" rtl="0" algn="l">
              <a:spcBef>
                <a:spcPts val="600"/>
              </a:spcBef>
              <a:spcAft>
                <a:spcPts val="0"/>
              </a:spcAft>
              <a:buClr>
                <a:srgbClr val="002060"/>
              </a:buClr>
              <a:buSzPts val="2800"/>
              <a:buChar char="•"/>
            </a:pPr>
            <a:r>
              <a:rPr lang="en-US" sz="2800">
                <a:solidFill>
                  <a:srgbClr val="002060"/>
                </a:solidFill>
                <a:latin typeface="Helvetica Neue"/>
                <a:ea typeface="Helvetica Neue"/>
                <a:cs typeface="Helvetica Neue"/>
                <a:sym typeface="Helvetica Neue"/>
              </a:rPr>
              <a:t>Simple to form, low cost</a:t>
            </a:r>
            <a:endParaRPr/>
          </a:p>
          <a:p>
            <a:pPr indent="0" lvl="0" marL="0" rtl="0" algn="ctr">
              <a:spcBef>
                <a:spcPts val="1800"/>
              </a:spcBef>
              <a:spcAft>
                <a:spcPts val="0"/>
              </a:spcAft>
              <a:buClr>
                <a:srgbClr val="000000"/>
              </a:buClr>
              <a:buSzPts val="3200"/>
              <a:buNone/>
            </a:pPr>
            <a:r>
              <a:rPr lang="en-US" sz="3200"/>
              <a:t>Create a</a:t>
            </a:r>
            <a:br>
              <a:rPr lang="en-US" sz="3200"/>
            </a:br>
            <a:r>
              <a:rPr lang="en-US" sz="4400"/>
              <a:t>partnership agreement</a:t>
            </a:r>
            <a:endParaRPr/>
          </a:p>
        </p:txBody>
      </p:sp>
      <p:pic>
        <p:nvPicPr>
          <p:cNvPr descr="iStock_000016195662XSmall.jpg" id="82" name="Google Shape;82;p12"/>
          <p:cNvPicPr preferRelativeResize="0"/>
          <p:nvPr/>
        </p:nvPicPr>
        <p:blipFill rotWithShape="1">
          <a:blip r:embed="rId3">
            <a:alphaModFix/>
          </a:blip>
          <a:srcRect b="0" l="0" r="0" t="0"/>
          <a:stretch/>
        </p:blipFill>
        <p:spPr>
          <a:xfrm>
            <a:off x="6553200" y="1828800"/>
            <a:ext cx="2133600" cy="2719925"/>
          </a:xfrm>
          <a:prstGeom prst="rect">
            <a:avLst/>
          </a:prstGeom>
          <a:noFill/>
          <a:ln>
            <a:noFill/>
          </a:ln>
          <a:effectLst>
            <a:outerShdw blurRad="50800" rotWithShape="0" dir="2700000" dist="38100">
              <a:srgbClr val="000000">
                <a:alpha val="4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